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2" r:id="rId5"/>
    <p:sldId id="262" r:id="rId6"/>
    <p:sldId id="263" r:id="rId7"/>
    <p:sldId id="294" r:id="rId8"/>
    <p:sldId id="295" r:id="rId9"/>
    <p:sldId id="300" r:id="rId10"/>
    <p:sldId id="296" r:id="rId11"/>
    <p:sldId id="297" r:id="rId12"/>
    <p:sldId id="312" r:id="rId13"/>
    <p:sldId id="298" r:id="rId14"/>
    <p:sldId id="303" r:id="rId15"/>
    <p:sldId id="308" r:id="rId16"/>
    <p:sldId id="309" r:id="rId17"/>
    <p:sldId id="310" r:id="rId18"/>
    <p:sldId id="311" r:id="rId19"/>
    <p:sldId id="313" r:id="rId20"/>
    <p:sldId id="314" r:id="rId21"/>
    <p:sldId id="29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18/11/2021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197990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10</a:t>
            </a:fld>
            <a:endParaRPr lang="nl-NL"/>
          </a:p>
        </p:txBody>
      </p:sp>
    </p:spTree>
    <p:extLst>
      <p:ext uri="{BB962C8B-B14F-4D97-AF65-F5344CB8AC3E}">
        <p14:creationId xmlns:p14="http://schemas.microsoft.com/office/powerpoint/2010/main" val="203038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11</a:t>
            </a:fld>
            <a:endParaRPr lang="nl-NL"/>
          </a:p>
        </p:txBody>
      </p:sp>
    </p:spTree>
    <p:extLst>
      <p:ext uri="{BB962C8B-B14F-4D97-AF65-F5344CB8AC3E}">
        <p14:creationId xmlns:p14="http://schemas.microsoft.com/office/powerpoint/2010/main" val="214816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12</a:t>
            </a:fld>
            <a:endParaRPr lang="nl-NL"/>
          </a:p>
        </p:txBody>
      </p:sp>
    </p:spTree>
    <p:extLst>
      <p:ext uri="{BB962C8B-B14F-4D97-AF65-F5344CB8AC3E}">
        <p14:creationId xmlns:p14="http://schemas.microsoft.com/office/powerpoint/2010/main" val="233920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13</a:t>
            </a:fld>
            <a:endParaRPr lang="nl-NL"/>
          </a:p>
        </p:txBody>
      </p:sp>
    </p:spTree>
    <p:extLst>
      <p:ext uri="{BB962C8B-B14F-4D97-AF65-F5344CB8AC3E}">
        <p14:creationId xmlns:p14="http://schemas.microsoft.com/office/powerpoint/2010/main" val="119640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14</a:t>
            </a:fld>
            <a:endParaRPr lang="nl-NL"/>
          </a:p>
        </p:txBody>
      </p:sp>
    </p:spTree>
    <p:extLst>
      <p:ext uri="{BB962C8B-B14F-4D97-AF65-F5344CB8AC3E}">
        <p14:creationId xmlns:p14="http://schemas.microsoft.com/office/powerpoint/2010/main" val="19293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15</a:t>
            </a:fld>
            <a:endParaRPr lang="nl-NL"/>
          </a:p>
        </p:txBody>
      </p:sp>
    </p:spTree>
    <p:extLst>
      <p:ext uri="{BB962C8B-B14F-4D97-AF65-F5344CB8AC3E}">
        <p14:creationId xmlns:p14="http://schemas.microsoft.com/office/powerpoint/2010/main" val="172669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16</a:t>
            </a:fld>
            <a:endParaRPr lang="nl-NL"/>
          </a:p>
        </p:txBody>
      </p:sp>
    </p:spTree>
    <p:extLst>
      <p:ext uri="{BB962C8B-B14F-4D97-AF65-F5344CB8AC3E}">
        <p14:creationId xmlns:p14="http://schemas.microsoft.com/office/powerpoint/2010/main" val="20463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17</a:t>
            </a:fld>
            <a:endParaRPr lang="nl-NL"/>
          </a:p>
        </p:txBody>
      </p:sp>
    </p:spTree>
    <p:extLst>
      <p:ext uri="{BB962C8B-B14F-4D97-AF65-F5344CB8AC3E}">
        <p14:creationId xmlns:p14="http://schemas.microsoft.com/office/powerpoint/2010/main" val="153978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18</a:t>
            </a:fld>
            <a:endParaRPr lang="nl-NL"/>
          </a:p>
        </p:txBody>
      </p:sp>
    </p:spTree>
    <p:extLst>
      <p:ext uri="{BB962C8B-B14F-4D97-AF65-F5344CB8AC3E}">
        <p14:creationId xmlns:p14="http://schemas.microsoft.com/office/powerpoint/2010/main" val="72097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2</a:t>
            </a:fld>
            <a:endParaRPr lang="nl-NL"/>
          </a:p>
        </p:txBody>
      </p:sp>
    </p:spTree>
    <p:extLst>
      <p:ext uri="{BB962C8B-B14F-4D97-AF65-F5344CB8AC3E}">
        <p14:creationId xmlns:p14="http://schemas.microsoft.com/office/powerpoint/2010/main" val="57102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3</a:t>
            </a:fld>
            <a:endParaRPr lang="nl-NL"/>
          </a:p>
        </p:txBody>
      </p:sp>
    </p:spTree>
    <p:extLst>
      <p:ext uri="{BB962C8B-B14F-4D97-AF65-F5344CB8AC3E}">
        <p14:creationId xmlns:p14="http://schemas.microsoft.com/office/powerpoint/2010/main" val="19038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4</a:t>
            </a:fld>
            <a:endParaRPr lang="nl-NL"/>
          </a:p>
        </p:txBody>
      </p:sp>
    </p:spTree>
    <p:extLst>
      <p:ext uri="{BB962C8B-B14F-4D97-AF65-F5344CB8AC3E}">
        <p14:creationId xmlns:p14="http://schemas.microsoft.com/office/powerpoint/2010/main" val="42058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5</a:t>
            </a:fld>
            <a:endParaRPr lang="nl-NL"/>
          </a:p>
        </p:txBody>
      </p:sp>
    </p:spTree>
    <p:extLst>
      <p:ext uri="{BB962C8B-B14F-4D97-AF65-F5344CB8AC3E}">
        <p14:creationId xmlns:p14="http://schemas.microsoft.com/office/powerpoint/2010/main" val="68907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6</a:t>
            </a:fld>
            <a:endParaRPr lang="nl-NL"/>
          </a:p>
        </p:txBody>
      </p:sp>
    </p:spTree>
    <p:extLst>
      <p:ext uri="{BB962C8B-B14F-4D97-AF65-F5344CB8AC3E}">
        <p14:creationId xmlns:p14="http://schemas.microsoft.com/office/powerpoint/2010/main" val="418141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7</a:t>
            </a:fld>
            <a:endParaRPr lang="nl-NL"/>
          </a:p>
        </p:txBody>
      </p:sp>
    </p:spTree>
    <p:extLst>
      <p:ext uri="{BB962C8B-B14F-4D97-AF65-F5344CB8AC3E}">
        <p14:creationId xmlns:p14="http://schemas.microsoft.com/office/powerpoint/2010/main" val="102016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8</a:t>
            </a:fld>
            <a:endParaRPr lang="nl-NL"/>
          </a:p>
        </p:txBody>
      </p:sp>
    </p:spTree>
    <p:extLst>
      <p:ext uri="{BB962C8B-B14F-4D97-AF65-F5344CB8AC3E}">
        <p14:creationId xmlns:p14="http://schemas.microsoft.com/office/powerpoint/2010/main" val="88405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9</a:t>
            </a:fld>
            <a:endParaRPr lang="nl-NL"/>
          </a:p>
        </p:txBody>
      </p:sp>
    </p:spTree>
    <p:extLst>
      <p:ext uri="{BB962C8B-B14F-4D97-AF65-F5344CB8AC3E}">
        <p14:creationId xmlns:p14="http://schemas.microsoft.com/office/powerpoint/2010/main" val="22303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3"/>
        </a:solidFill>
        <a:effectLst/>
      </p:bgPr>
    </p:bg>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F6FB8D2B-0DCF-7345-A1D8-F6B860C659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88" t="-1" r="-1" b="-11888"/>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81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18-11-2021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18-11-2021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18-11-2021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18-11-2021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18-11-2021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18-11-2021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18-11-2021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3"/>
        </a:soli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DC4F4B91-D9AA-DC48-8378-C9D0B479A3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Afbeelding 2">
            <a:extLst>
              <a:ext uri="{FF2B5EF4-FFF2-40B4-BE49-F238E27FC236}">
                <a16:creationId xmlns:a16="http://schemas.microsoft.com/office/drawing/2014/main" id="{4384E7FF-5E9D-E54F-9167-5093A4D17A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714750" y="2667000"/>
            <a:ext cx="4762500" cy="1524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59291"/>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18-11-2021</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94692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479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3"/>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18-11-2021</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pic>
        <p:nvPicPr>
          <p:cNvPr id="10" name="Afbeelding 9">
            <a:extLst>
              <a:ext uri="{FF2B5EF4-FFF2-40B4-BE49-F238E27FC236}">
                <a16:creationId xmlns:a16="http://schemas.microsoft.com/office/drawing/2014/main" id="{841EA048-6A9F-5A4F-8D5C-7C09668295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39508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18-11-2021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18-11-2021</a:t>
            </a:fld>
            <a:endParaRPr lang="nl-NL" noProof="0"/>
          </a:p>
        </p:txBody>
      </p:sp>
    </p:spTree>
    <p:extLst>
      <p:ext uri="{BB962C8B-B14F-4D97-AF65-F5344CB8AC3E}">
        <p14:creationId xmlns:p14="http://schemas.microsoft.com/office/powerpoint/2010/main" val="30693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3"/>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18-11-2021</a:t>
            </a:fld>
            <a:endParaRPr lang="nl-NL" noProof="0"/>
          </a:p>
        </p:txBody>
      </p:sp>
      <p:pic>
        <p:nvPicPr>
          <p:cNvPr id="20" name="Afbeelding 19">
            <a:extLst>
              <a:ext uri="{FF2B5EF4-FFF2-40B4-BE49-F238E27FC236}">
                <a16:creationId xmlns:a16="http://schemas.microsoft.com/office/drawing/2014/main" id="{2C6F9455-E769-9844-A268-79DC7B710B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94290" y="5950661"/>
            <a:ext cx="2408665" cy="770773"/>
          </a:xfrm>
          <a:prstGeom prst="rect">
            <a:avLst/>
          </a:prstGeom>
        </p:spPr>
      </p:pic>
    </p:spTree>
    <p:extLst>
      <p:ext uri="{BB962C8B-B14F-4D97-AF65-F5344CB8AC3E}">
        <p14:creationId xmlns:p14="http://schemas.microsoft.com/office/powerpoint/2010/main" val="413505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51821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18-11-2021</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90" r:id="rId2"/>
    <p:sldLayoutId id="2147483691" r:id="rId3"/>
    <p:sldLayoutId id="2147483650" r:id="rId4"/>
    <p:sldLayoutId id="2147483663" r:id="rId5"/>
    <p:sldLayoutId id="2147483664" r:id="rId6"/>
    <p:sldLayoutId id="2147483665" r:id="rId7"/>
    <p:sldLayoutId id="2147483666" r:id="rId8"/>
    <p:sldLayoutId id="2147483667" r:id="rId9"/>
    <p:sldLayoutId id="2147483671" r:id="rId10"/>
    <p:sldLayoutId id="2147483679" r:id="rId11"/>
    <p:sldLayoutId id="2147483680" r:id="rId12"/>
    <p:sldLayoutId id="2147483681" r:id="rId13"/>
    <p:sldLayoutId id="2147483682" r:id="rId14"/>
    <p:sldLayoutId id="2147483672" r:id="rId15"/>
    <p:sldLayoutId id="2147483673" r:id="rId16"/>
    <p:sldLayoutId id="2147483674" r:id="rId17"/>
    <p:sldLayoutId id="2147483676" r:id="rId18"/>
    <p:sldLayoutId id="2147483677" r:id="rId19"/>
    <p:sldLayoutId id="2147483678" r:id="rId20"/>
    <p:sldLayoutId id="2147483649" r:id="rId21"/>
    <p:sldLayoutId id="2147483669" r:id="rId22"/>
    <p:sldLayoutId id="2147483670" r:id="rId23"/>
    <p:sldLayoutId id="2147483683" r:id="rId24"/>
    <p:sldLayoutId id="2147483684" r:id="rId25"/>
    <p:sldLayoutId id="2147483685" r:id="rId26"/>
    <p:sldLayoutId id="2147483654" r:id="rId27"/>
    <p:sldLayoutId id="2147483655" r:id="rId28"/>
    <p:sldLayoutId id="2147483687" r:id="rId29"/>
    <p:sldLayoutId id="2147483688" r:id="rId30"/>
    <p:sldLayoutId id="2147483689" r:id="rId31"/>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7FENB7v3B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tpQOouIrO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9C152A09-14F2-41A1-9B21-775068B956A7}"/>
              </a:ext>
            </a:extLst>
          </p:cNvPr>
          <p:cNvSpPr>
            <a:spLocks noGrp="1"/>
          </p:cNvSpPr>
          <p:nvPr>
            <p:ph type="title"/>
          </p:nvPr>
        </p:nvSpPr>
        <p:spPr/>
        <p:txBody>
          <a:bodyPr/>
          <a:lstStyle/>
          <a:p>
            <a:endParaRPr lang="nl-NL"/>
          </a:p>
        </p:txBody>
      </p:sp>
      <p:sp>
        <p:nvSpPr>
          <p:cNvPr id="4" name="Tijdelijke aanduiding voor datum 3">
            <a:extLst>
              <a:ext uri="{FF2B5EF4-FFF2-40B4-BE49-F238E27FC236}">
                <a16:creationId xmlns:a16="http://schemas.microsoft.com/office/drawing/2014/main" id="{D833A677-DA02-41C7-B19C-2AEBA0D66BEF}"/>
              </a:ext>
            </a:extLst>
          </p:cNvPr>
          <p:cNvSpPr>
            <a:spLocks noGrp="1"/>
          </p:cNvSpPr>
          <p:nvPr>
            <p:ph type="dt" sz="half" idx="10"/>
          </p:nvPr>
        </p:nvSpPr>
        <p:spPr>
          <a:xfrm>
            <a:off x="6095999" y="7020000"/>
            <a:ext cx="1620000" cy="216000"/>
          </a:xfrm>
        </p:spPr>
        <p:txBody>
          <a:bodyPr/>
          <a:lstStyle/>
          <a:p>
            <a:fld id="{B34830DA-893C-43FC-932A-FD3AB0CCB479}" type="datetime1">
              <a:rPr lang="nl-NL" smtClean="0"/>
              <a:pPr/>
              <a:t>18-11-2021</a:t>
            </a:fld>
            <a:endParaRPr lang="nl-NL"/>
          </a:p>
        </p:txBody>
      </p:sp>
      <p:sp>
        <p:nvSpPr>
          <p:cNvPr id="5" name="Tijdelijke aanduiding voor voettekst 4">
            <a:extLst>
              <a:ext uri="{FF2B5EF4-FFF2-40B4-BE49-F238E27FC236}">
                <a16:creationId xmlns:a16="http://schemas.microsoft.com/office/drawing/2014/main" id="{4E17E8DE-389B-4F0A-8A50-69C8B570A519}"/>
              </a:ext>
            </a:extLst>
          </p:cNvPr>
          <p:cNvSpPr>
            <a:spLocks noGrp="1"/>
          </p:cNvSpPr>
          <p:nvPr>
            <p:ph type="ftr" sz="quarter" idx="11"/>
          </p:nvPr>
        </p:nvSpPr>
        <p:spPr>
          <a:xfrm>
            <a:off x="720568" y="7020000"/>
            <a:ext cx="5296057" cy="216000"/>
          </a:xfrm>
        </p:spPr>
        <p:txBody>
          <a:bodyPr/>
          <a:lstStyle/>
          <a:p>
            <a:r>
              <a:rPr lang="nl-NL" dirty="0"/>
              <a:t>Onderwerp van de presentatie</a:t>
            </a:r>
          </a:p>
        </p:txBody>
      </p:sp>
      <p:sp>
        <p:nvSpPr>
          <p:cNvPr id="6" name="Tijdelijke aanduiding voor dianummer 5">
            <a:extLst>
              <a:ext uri="{FF2B5EF4-FFF2-40B4-BE49-F238E27FC236}">
                <a16:creationId xmlns:a16="http://schemas.microsoft.com/office/drawing/2014/main" id="{3555F440-2F37-4A7F-8B9D-A63EEF43D09C}"/>
              </a:ext>
            </a:extLst>
          </p:cNvPr>
          <p:cNvSpPr>
            <a:spLocks noGrp="1"/>
          </p:cNvSpPr>
          <p:nvPr>
            <p:ph type="sldNum" sz="quarter" idx="12"/>
          </p:nvPr>
        </p:nvSpPr>
        <p:spPr>
          <a:xfrm>
            <a:off x="371476" y="7020000"/>
            <a:ext cx="311944" cy="216000"/>
          </a:xfrm>
        </p:spPr>
        <p:txBody>
          <a:bodyPr/>
          <a:lstStyle/>
          <a:p>
            <a:fld id="{45B76B8B-DE07-48A4-9913-B57A52F2F853}" type="slidenum">
              <a:rPr lang="nl-NL" smtClean="0"/>
              <a:pPr/>
              <a:t>1</a:t>
            </a:fld>
            <a:endParaRPr lang="nl-NL"/>
          </a:p>
        </p:txBody>
      </p:sp>
    </p:spTree>
    <p:extLst>
      <p:ext uri="{BB962C8B-B14F-4D97-AF65-F5344CB8AC3E}">
        <p14:creationId xmlns:p14="http://schemas.microsoft.com/office/powerpoint/2010/main" val="190876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10</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5647700"/>
          </a:xfrm>
          <a:prstGeom prst="rect">
            <a:avLst/>
          </a:prstGeom>
        </p:spPr>
        <p:txBody>
          <a:bodyPr wrap="square">
            <a:spAutoFit/>
          </a:bodyPr>
          <a:lstStyle/>
          <a:p>
            <a:r>
              <a:rPr lang="nl-NL" sz="2400" dirty="0">
                <a:cs typeface="Arial"/>
              </a:rPr>
              <a:t>Je hebt een SWOT analyse gemaakt en weet wat je wilt gaan veranderen/ verbeteren. </a:t>
            </a:r>
          </a:p>
          <a:p>
            <a:endParaRPr lang="nl-NL" sz="2400" dirty="0">
              <a:cs typeface="Arial"/>
            </a:endParaRPr>
          </a:p>
          <a:p>
            <a:r>
              <a:rPr lang="nl-NL" sz="2400" dirty="0">
                <a:cs typeface="Arial"/>
              </a:rPr>
              <a:t>Om dit juist en gestructureerd te doen gebruik je de SMART methode. </a:t>
            </a:r>
          </a:p>
          <a:p>
            <a:endParaRPr lang="nl-NL" sz="2400" dirty="0">
              <a:cs typeface="Arial"/>
            </a:endParaRPr>
          </a:p>
          <a:p>
            <a:r>
              <a:rPr lang="nl-NL" sz="2400" b="1" dirty="0"/>
              <a:t>SMART</a:t>
            </a:r>
            <a:r>
              <a:rPr lang="nl-NL" sz="2400" dirty="0"/>
              <a:t>-methode: </a:t>
            </a:r>
          </a:p>
          <a:p>
            <a:endParaRPr lang="nl-NL" sz="2400" dirty="0"/>
          </a:p>
          <a:p>
            <a:pPr>
              <a:spcAft>
                <a:spcPts val="600"/>
              </a:spcAft>
            </a:pPr>
            <a:r>
              <a:rPr lang="nl-NL" sz="2400" b="1" dirty="0"/>
              <a:t>S:</a:t>
            </a:r>
            <a:r>
              <a:rPr lang="nl-NL" sz="2400" dirty="0"/>
              <a:t> Specifiek </a:t>
            </a:r>
          </a:p>
          <a:p>
            <a:pPr>
              <a:spcAft>
                <a:spcPts val="600"/>
              </a:spcAft>
            </a:pPr>
            <a:r>
              <a:rPr lang="nl-NL" sz="2400" b="1" dirty="0"/>
              <a:t>M</a:t>
            </a:r>
            <a:r>
              <a:rPr lang="nl-NL" sz="2400" dirty="0"/>
              <a:t>: Meetbaar </a:t>
            </a:r>
          </a:p>
          <a:p>
            <a:pPr>
              <a:spcAft>
                <a:spcPts val="600"/>
              </a:spcAft>
            </a:pPr>
            <a:r>
              <a:rPr lang="nl-NL" sz="2400" b="1" dirty="0"/>
              <a:t>A:</a:t>
            </a:r>
            <a:r>
              <a:rPr lang="nl-NL" sz="2400" dirty="0"/>
              <a:t> Acceptabel / Actiegericht </a:t>
            </a:r>
          </a:p>
          <a:p>
            <a:pPr>
              <a:spcAft>
                <a:spcPts val="600"/>
              </a:spcAft>
            </a:pPr>
            <a:r>
              <a:rPr lang="nl-NL" sz="2400" b="1" dirty="0"/>
              <a:t>R:</a:t>
            </a:r>
            <a:r>
              <a:rPr lang="nl-NL" sz="2400" dirty="0"/>
              <a:t> Realistisch </a:t>
            </a:r>
          </a:p>
          <a:p>
            <a:pPr>
              <a:spcAft>
                <a:spcPts val="600"/>
              </a:spcAft>
            </a:pPr>
            <a:r>
              <a:rPr lang="nl-NL" sz="2400" b="1" dirty="0"/>
              <a:t>T:</a:t>
            </a:r>
            <a:r>
              <a:rPr lang="nl-NL" sz="2400" dirty="0"/>
              <a:t> Tijdgebonden </a:t>
            </a:r>
          </a:p>
          <a:p>
            <a:endParaRPr lang="nl-NL" sz="2400" dirty="0">
              <a:cs typeface="Arial"/>
            </a:endParaRPr>
          </a:p>
          <a:p>
            <a:endParaRPr lang="nl-NL" sz="2400" dirty="0">
              <a:cs typeface="Arial"/>
            </a:endParaRPr>
          </a:p>
        </p:txBody>
      </p:sp>
    </p:spTree>
    <p:extLst>
      <p:ext uri="{BB962C8B-B14F-4D97-AF65-F5344CB8AC3E}">
        <p14:creationId xmlns:p14="http://schemas.microsoft.com/office/powerpoint/2010/main" val="385150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11</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6" y="1115521"/>
            <a:ext cx="9728869" cy="6278642"/>
          </a:xfrm>
          <a:prstGeom prst="rect">
            <a:avLst/>
          </a:prstGeom>
        </p:spPr>
        <p:txBody>
          <a:bodyPr wrap="square">
            <a:spAutoFit/>
          </a:bodyPr>
          <a:lstStyle/>
          <a:p>
            <a:pPr>
              <a:spcAft>
                <a:spcPts val="600"/>
              </a:spcAft>
            </a:pPr>
            <a:r>
              <a:rPr lang="nl-NL" sz="2400" b="1" dirty="0"/>
              <a:t>S:</a:t>
            </a:r>
            <a:r>
              <a:rPr lang="nl-NL" sz="2400" dirty="0"/>
              <a:t> Specifiek </a:t>
            </a:r>
          </a:p>
          <a:p>
            <a:pPr>
              <a:spcAft>
                <a:spcPts val="600"/>
              </a:spcAft>
            </a:pPr>
            <a:r>
              <a:rPr lang="nl-NL" sz="2400" b="1" dirty="0">
                <a:solidFill>
                  <a:schemeClr val="tx1">
                    <a:lumMod val="10000"/>
                    <a:lumOff val="90000"/>
                  </a:schemeClr>
                </a:solidFill>
              </a:rPr>
              <a:t>M</a:t>
            </a:r>
            <a:r>
              <a:rPr lang="nl-NL" sz="2400" dirty="0">
                <a:solidFill>
                  <a:schemeClr val="tx1">
                    <a:lumMod val="10000"/>
                    <a:lumOff val="90000"/>
                  </a:schemeClr>
                </a:solidFill>
              </a:rPr>
              <a:t>: Meetbaar </a:t>
            </a:r>
          </a:p>
          <a:p>
            <a:pPr>
              <a:spcAft>
                <a:spcPts val="600"/>
              </a:spcAft>
            </a:pPr>
            <a:r>
              <a:rPr lang="nl-NL" sz="2400" b="1" dirty="0">
                <a:solidFill>
                  <a:schemeClr val="tx1">
                    <a:lumMod val="10000"/>
                    <a:lumOff val="90000"/>
                  </a:schemeClr>
                </a:solidFill>
              </a:rPr>
              <a:t>A:</a:t>
            </a:r>
            <a:r>
              <a:rPr lang="nl-NL" sz="2400" dirty="0">
                <a:solidFill>
                  <a:schemeClr val="tx1">
                    <a:lumMod val="10000"/>
                    <a:lumOff val="90000"/>
                  </a:schemeClr>
                </a:solidFill>
              </a:rPr>
              <a:t> Acceptabel / Actiegericht </a:t>
            </a:r>
          </a:p>
          <a:p>
            <a:pPr>
              <a:spcAft>
                <a:spcPts val="600"/>
              </a:spcAft>
            </a:pPr>
            <a:r>
              <a:rPr lang="nl-NL" sz="2400" b="1" dirty="0">
                <a:solidFill>
                  <a:schemeClr val="tx1">
                    <a:lumMod val="10000"/>
                    <a:lumOff val="90000"/>
                  </a:schemeClr>
                </a:solidFill>
              </a:rPr>
              <a:t>R:</a:t>
            </a:r>
            <a:r>
              <a:rPr lang="nl-NL" sz="2400" dirty="0">
                <a:solidFill>
                  <a:schemeClr val="tx1">
                    <a:lumMod val="10000"/>
                    <a:lumOff val="90000"/>
                  </a:schemeClr>
                </a:solidFill>
              </a:rPr>
              <a:t> Realistisch </a:t>
            </a:r>
          </a:p>
          <a:p>
            <a:pPr>
              <a:spcAft>
                <a:spcPts val="600"/>
              </a:spcAft>
            </a:pPr>
            <a:r>
              <a:rPr lang="nl-NL" sz="2400" b="1" dirty="0">
                <a:solidFill>
                  <a:schemeClr val="tx1">
                    <a:lumMod val="10000"/>
                    <a:lumOff val="90000"/>
                  </a:schemeClr>
                </a:solidFill>
              </a:rPr>
              <a:t>T:</a:t>
            </a:r>
            <a:r>
              <a:rPr lang="nl-NL" sz="2400" dirty="0">
                <a:solidFill>
                  <a:schemeClr val="tx1">
                    <a:lumMod val="10000"/>
                    <a:lumOff val="90000"/>
                  </a:schemeClr>
                </a:solidFill>
              </a:rPr>
              <a:t> Tijdgebonden </a:t>
            </a:r>
          </a:p>
          <a:p>
            <a:pPr>
              <a:spcAft>
                <a:spcPts val="600"/>
              </a:spcAft>
            </a:pPr>
            <a:endParaRPr lang="nl-NL" sz="1000" dirty="0">
              <a:solidFill>
                <a:schemeClr val="tx1">
                  <a:lumMod val="10000"/>
                  <a:lumOff val="90000"/>
                </a:schemeClr>
              </a:solidFill>
            </a:endParaRPr>
          </a:p>
          <a:p>
            <a:pPr>
              <a:spcAft>
                <a:spcPts val="600"/>
              </a:spcAft>
            </a:pPr>
            <a:r>
              <a:rPr lang="nl-NL" dirty="0"/>
              <a:t>Je beschrijft hier wat je wilt bereiken met je plan van aanpak. Naarmate de doelstelling preciezer geformuleerd is, wordt het makkelijker er invulling aan te geven.</a:t>
            </a:r>
          </a:p>
          <a:p>
            <a:pPr>
              <a:spcAft>
                <a:spcPts val="600"/>
              </a:spcAft>
            </a:pPr>
            <a:endParaRPr lang="nl-NL" dirty="0"/>
          </a:p>
          <a:p>
            <a:r>
              <a:rPr lang="nl-NL" dirty="0"/>
              <a:t>Een heldere doelstelling geeft antwoord op de zes w-vragen: </a:t>
            </a:r>
          </a:p>
          <a:p>
            <a:r>
              <a:rPr lang="nl-NL" dirty="0"/>
              <a:t>- </a:t>
            </a:r>
            <a:r>
              <a:rPr lang="nl-NL" u="sng" dirty="0"/>
              <a:t>Wat</a:t>
            </a:r>
            <a:r>
              <a:rPr lang="nl-NL" dirty="0"/>
              <a:t> willen we bereiken? </a:t>
            </a:r>
          </a:p>
          <a:p>
            <a:r>
              <a:rPr lang="nl-NL" dirty="0"/>
              <a:t>- </a:t>
            </a:r>
            <a:r>
              <a:rPr lang="nl-NL" u="sng" dirty="0"/>
              <a:t>Wie</a:t>
            </a:r>
            <a:r>
              <a:rPr lang="nl-NL" dirty="0"/>
              <a:t> zijn erbij betrokken? Waar gaan we het doen? </a:t>
            </a:r>
          </a:p>
          <a:p>
            <a:r>
              <a:rPr lang="nl-NL" dirty="0"/>
              <a:t>- </a:t>
            </a:r>
            <a:r>
              <a:rPr lang="nl-NL" u="sng" dirty="0"/>
              <a:t>Wanneer</a:t>
            </a:r>
            <a:r>
              <a:rPr lang="nl-NL" dirty="0"/>
              <a:t> gebeurt het? </a:t>
            </a:r>
          </a:p>
          <a:p>
            <a:r>
              <a:rPr lang="nl-NL" dirty="0"/>
              <a:t>- </a:t>
            </a:r>
            <a:r>
              <a:rPr lang="nl-NL" u="sng" dirty="0"/>
              <a:t>Welke</a:t>
            </a:r>
            <a:r>
              <a:rPr lang="nl-NL" dirty="0"/>
              <a:t> delen van de doelstelling zijn essentieel? </a:t>
            </a:r>
          </a:p>
          <a:p>
            <a:r>
              <a:rPr lang="nl-NL" dirty="0"/>
              <a:t>- </a:t>
            </a:r>
            <a:r>
              <a:rPr lang="nl-NL" u="sng" dirty="0"/>
              <a:t>Waarom</a:t>
            </a:r>
            <a:r>
              <a:rPr lang="nl-NL" dirty="0"/>
              <a:t> willen we dit doel bereiken? </a:t>
            </a:r>
          </a:p>
          <a:p>
            <a:pPr>
              <a:spcAft>
                <a:spcPts val="600"/>
              </a:spcAft>
            </a:pPr>
            <a:endParaRPr lang="nl-NL" dirty="0"/>
          </a:p>
          <a:p>
            <a:pPr>
              <a:spcAft>
                <a:spcPts val="600"/>
              </a:spcAft>
            </a:pPr>
            <a:r>
              <a:rPr lang="nl-NL" dirty="0"/>
              <a:t> </a:t>
            </a:r>
          </a:p>
          <a:p>
            <a:pPr>
              <a:spcAft>
                <a:spcPts val="600"/>
              </a:spcAft>
            </a:pPr>
            <a:endParaRPr lang="nl-NL" sz="2400" dirty="0">
              <a:solidFill>
                <a:schemeClr val="tx1">
                  <a:lumMod val="10000"/>
                  <a:lumOff val="90000"/>
                </a:schemeClr>
              </a:solidFill>
            </a:endParaRPr>
          </a:p>
        </p:txBody>
      </p:sp>
    </p:spTree>
    <p:extLst>
      <p:ext uri="{BB962C8B-B14F-4D97-AF65-F5344CB8AC3E}">
        <p14:creationId xmlns:p14="http://schemas.microsoft.com/office/powerpoint/2010/main" val="404195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12</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5386090"/>
          </a:xfrm>
          <a:prstGeom prst="rect">
            <a:avLst/>
          </a:prstGeom>
        </p:spPr>
        <p:txBody>
          <a:bodyPr wrap="square">
            <a:spAutoFit/>
          </a:bodyPr>
          <a:lstStyle/>
          <a:p>
            <a:pPr>
              <a:spcAft>
                <a:spcPts val="600"/>
              </a:spcAft>
            </a:pPr>
            <a:r>
              <a:rPr lang="nl-NL" sz="2400" b="1" dirty="0">
                <a:solidFill>
                  <a:schemeClr val="tx1">
                    <a:lumMod val="10000"/>
                    <a:lumOff val="90000"/>
                  </a:schemeClr>
                </a:solidFill>
              </a:rPr>
              <a:t>S:</a:t>
            </a:r>
            <a:r>
              <a:rPr lang="nl-NL" sz="2400" dirty="0">
                <a:solidFill>
                  <a:schemeClr val="tx1">
                    <a:lumMod val="10000"/>
                    <a:lumOff val="90000"/>
                  </a:schemeClr>
                </a:solidFill>
              </a:rPr>
              <a:t> Specifiek </a:t>
            </a:r>
          </a:p>
          <a:p>
            <a:pPr>
              <a:spcAft>
                <a:spcPts val="600"/>
              </a:spcAft>
            </a:pPr>
            <a:r>
              <a:rPr lang="nl-NL" sz="2400" b="1" dirty="0"/>
              <a:t>M</a:t>
            </a:r>
            <a:r>
              <a:rPr lang="nl-NL" sz="2400" dirty="0"/>
              <a:t>: Meetbaar </a:t>
            </a:r>
          </a:p>
          <a:p>
            <a:pPr>
              <a:spcAft>
                <a:spcPts val="600"/>
              </a:spcAft>
            </a:pPr>
            <a:r>
              <a:rPr lang="nl-NL" sz="2400" b="1" dirty="0">
                <a:solidFill>
                  <a:schemeClr val="tx1">
                    <a:lumMod val="10000"/>
                    <a:lumOff val="90000"/>
                  </a:schemeClr>
                </a:solidFill>
              </a:rPr>
              <a:t>A:</a:t>
            </a:r>
            <a:r>
              <a:rPr lang="nl-NL" sz="2400" dirty="0">
                <a:solidFill>
                  <a:schemeClr val="tx1">
                    <a:lumMod val="10000"/>
                    <a:lumOff val="90000"/>
                  </a:schemeClr>
                </a:solidFill>
              </a:rPr>
              <a:t> Acceptabel / Actiegericht </a:t>
            </a:r>
          </a:p>
          <a:p>
            <a:pPr>
              <a:spcAft>
                <a:spcPts val="600"/>
              </a:spcAft>
            </a:pPr>
            <a:r>
              <a:rPr lang="nl-NL" sz="2400" b="1" dirty="0">
                <a:solidFill>
                  <a:schemeClr val="tx1">
                    <a:lumMod val="10000"/>
                    <a:lumOff val="90000"/>
                  </a:schemeClr>
                </a:solidFill>
              </a:rPr>
              <a:t>R:</a:t>
            </a:r>
            <a:r>
              <a:rPr lang="nl-NL" sz="2400" dirty="0">
                <a:solidFill>
                  <a:schemeClr val="tx1">
                    <a:lumMod val="10000"/>
                    <a:lumOff val="90000"/>
                  </a:schemeClr>
                </a:solidFill>
              </a:rPr>
              <a:t> Realistisch </a:t>
            </a:r>
          </a:p>
          <a:p>
            <a:pPr>
              <a:spcAft>
                <a:spcPts val="600"/>
              </a:spcAft>
            </a:pPr>
            <a:r>
              <a:rPr lang="nl-NL" sz="2400" b="1" dirty="0">
                <a:solidFill>
                  <a:schemeClr val="tx1">
                    <a:lumMod val="10000"/>
                    <a:lumOff val="90000"/>
                  </a:schemeClr>
                </a:solidFill>
              </a:rPr>
              <a:t>T:</a:t>
            </a:r>
            <a:r>
              <a:rPr lang="nl-NL" sz="2400" dirty="0">
                <a:solidFill>
                  <a:schemeClr val="tx1">
                    <a:lumMod val="10000"/>
                    <a:lumOff val="90000"/>
                  </a:schemeClr>
                </a:solidFill>
              </a:rPr>
              <a:t> Tijdgebonden </a:t>
            </a:r>
          </a:p>
          <a:p>
            <a:pPr>
              <a:spcAft>
                <a:spcPts val="600"/>
              </a:spcAft>
            </a:pPr>
            <a:endParaRPr lang="nl-NL" sz="2400" dirty="0">
              <a:solidFill>
                <a:schemeClr val="tx1">
                  <a:lumMod val="10000"/>
                  <a:lumOff val="90000"/>
                </a:schemeClr>
              </a:solidFill>
            </a:endParaRPr>
          </a:p>
          <a:p>
            <a:pPr>
              <a:spcAft>
                <a:spcPts val="600"/>
              </a:spcAft>
            </a:pPr>
            <a:r>
              <a:rPr lang="nl-NL" dirty="0"/>
              <a:t>Je beschrijft hier precies in getallen wat je wilt bereiken met je plan van aanpak.</a:t>
            </a:r>
          </a:p>
          <a:p>
            <a:pPr>
              <a:spcAft>
                <a:spcPts val="600"/>
              </a:spcAft>
            </a:pPr>
            <a:r>
              <a:rPr lang="nl-NL" dirty="0"/>
              <a:t>Een SMART-doelstelling is normerend: het is een maat voor de kwaliteit van de te leveren inspanningen. Hoeveel gaan we doen? Hoe kunnen we dat meten? Wat is er af als het af is? </a:t>
            </a:r>
            <a:r>
              <a:rPr lang="nl-NL" b="1" dirty="0"/>
              <a:t> </a:t>
            </a:r>
            <a:endParaRPr lang="nl-NL" dirty="0"/>
          </a:p>
          <a:p>
            <a:pPr>
              <a:spcAft>
                <a:spcPts val="600"/>
              </a:spcAft>
            </a:pPr>
            <a:r>
              <a:rPr lang="nl-NL" dirty="0"/>
              <a:t>Een SMART-doel moet je kunnen zien, horen, proeven, ruiken of voelen. Er moet een systeem, methode en procedure zijn om te bepalen in welke mate het doel op een bepaald moment bereikt is. Doe zo mogelijk een nulmeting, om de startsituatie te bepalen. </a:t>
            </a:r>
          </a:p>
          <a:p>
            <a:pPr>
              <a:spcAft>
                <a:spcPts val="600"/>
              </a:spcAft>
            </a:pPr>
            <a:r>
              <a:rPr lang="nl-NL" dirty="0"/>
              <a:t> </a:t>
            </a:r>
          </a:p>
          <a:p>
            <a:pPr>
              <a:spcAft>
                <a:spcPts val="600"/>
              </a:spcAft>
            </a:pPr>
            <a:endParaRPr lang="nl-NL" sz="2400" dirty="0">
              <a:solidFill>
                <a:schemeClr val="tx1">
                  <a:lumMod val="10000"/>
                  <a:lumOff val="90000"/>
                </a:schemeClr>
              </a:solidFill>
            </a:endParaRPr>
          </a:p>
        </p:txBody>
      </p:sp>
    </p:spTree>
    <p:extLst>
      <p:ext uri="{BB962C8B-B14F-4D97-AF65-F5344CB8AC3E}">
        <p14:creationId xmlns:p14="http://schemas.microsoft.com/office/powerpoint/2010/main" val="78182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13</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4862870"/>
          </a:xfrm>
          <a:prstGeom prst="rect">
            <a:avLst/>
          </a:prstGeom>
        </p:spPr>
        <p:txBody>
          <a:bodyPr wrap="square">
            <a:spAutoFit/>
          </a:bodyPr>
          <a:lstStyle/>
          <a:p>
            <a:pPr>
              <a:spcAft>
                <a:spcPts val="600"/>
              </a:spcAft>
            </a:pPr>
            <a:r>
              <a:rPr lang="nl-NL" sz="2400" b="1" dirty="0">
                <a:solidFill>
                  <a:schemeClr val="tx1">
                    <a:lumMod val="10000"/>
                    <a:lumOff val="90000"/>
                  </a:schemeClr>
                </a:solidFill>
              </a:rPr>
              <a:t>S:</a:t>
            </a:r>
            <a:r>
              <a:rPr lang="nl-NL" sz="2400" dirty="0">
                <a:solidFill>
                  <a:schemeClr val="tx1">
                    <a:lumMod val="10000"/>
                    <a:lumOff val="90000"/>
                  </a:schemeClr>
                </a:solidFill>
              </a:rPr>
              <a:t> Specifiek </a:t>
            </a:r>
          </a:p>
          <a:p>
            <a:pPr>
              <a:spcAft>
                <a:spcPts val="600"/>
              </a:spcAft>
            </a:pPr>
            <a:r>
              <a:rPr lang="nl-NL" sz="2400" b="1" dirty="0">
                <a:solidFill>
                  <a:schemeClr val="tx1">
                    <a:lumMod val="10000"/>
                    <a:lumOff val="90000"/>
                  </a:schemeClr>
                </a:solidFill>
              </a:rPr>
              <a:t>M</a:t>
            </a:r>
            <a:r>
              <a:rPr lang="nl-NL" sz="2400" dirty="0">
                <a:solidFill>
                  <a:schemeClr val="tx1">
                    <a:lumMod val="10000"/>
                    <a:lumOff val="90000"/>
                  </a:schemeClr>
                </a:solidFill>
              </a:rPr>
              <a:t>: Meetbaar </a:t>
            </a:r>
          </a:p>
          <a:p>
            <a:pPr>
              <a:spcAft>
                <a:spcPts val="600"/>
              </a:spcAft>
            </a:pPr>
            <a:r>
              <a:rPr lang="nl-NL" sz="2400" b="1" dirty="0"/>
              <a:t>A:</a:t>
            </a:r>
            <a:r>
              <a:rPr lang="nl-NL" sz="2400" dirty="0"/>
              <a:t> Acceptabel / Actiegericht </a:t>
            </a:r>
          </a:p>
          <a:p>
            <a:pPr>
              <a:spcAft>
                <a:spcPts val="600"/>
              </a:spcAft>
            </a:pPr>
            <a:r>
              <a:rPr lang="nl-NL" sz="2400" b="1" dirty="0">
                <a:solidFill>
                  <a:schemeClr val="tx1">
                    <a:lumMod val="10000"/>
                    <a:lumOff val="90000"/>
                  </a:schemeClr>
                </a:solidFill>
              </a:rPr>
              <a:t>R:</a:t>
            </a:r>
            <a:r>
              <a:rPr lang="nl-NL" sz="2400" dirty="0">
                <a:solidFill>
                  <a:schemeClr val="tx1">
                    <a:lumMod val="10000"/>
                    <a:lumOff val="90000"/>
                  </a:schemeClr>
                </a:solidFill>
              </a:rPr>
              <a:t> Realistisch </a:t>
            </a:r>
          </a:p>
          <a:p>
            <a:pPr>
              <a:spcAft>
                <a:spcPts val="600"/>
              </a:spcAft>
            </a:pPr>
            <a:r>
              <a:rPr lang="nl-NL" sz="2400" b="1" dirty="0">
                <a:solidFill>
                  <a:schemeClr val="tx1">
                    <a:lumMod val="10000"/>
                    <a:lumOff val="90000"/>
                  </a:schemeClr>
                </a:solidFill>
              </a:rPr>
              <a:t>T:</a:t>
            </a:r>
            <a:r>
              <a:rPr lang="nl-NL" sz="2400" dirty="0">
                <a:solidFill>
                  <a:schemeClr val="tx1">
                    <a:lumMod val="10000"/>
                    <a:lumOff val="90000"/>
                  </a:schemeClr>
                </a:solidFill>
              </a:rPr>
              <a:t> Tijdgebonden </a:t>
            </a:r>
          </a:p>
          <a:p>
            <a:pPr>
              <a:spcAft>
                <a:spcPts val="600"/>
              </a:spcAft>
            </a:pPr>
            <a:endParaRPr lang="nl-NL" dirty="0"/>
          </a:p>
          <a:p>
            <a:pPr>
              <a:spcAft>
                <a:spcPts val="600"/>
              </a:spcAft>
            </a:pPr>
            <a:r>
              <a:rPr lang="nl-NL" dirty="0"/>
              <a:t>Je beschrijft welke acties je moet doen om je doel te bereiken en wat je moet doen om iedereen mee te krijgen. </a:t>
            </a:r>
          </a:p>
          <a:p>
            <a:pPr>
              <a:spcAft>
                <a:spcPts val="600"/>
              </a:spcAft>
            </a:pPr>
            <a:r>
              <a:rPr lang="nl-NL" dirty="0"/>
              <a:t>Als je een SMART-doel voor jezelf stelt, dan is het voldoende dat je het zelf accepteert. Maar wanneer je als leidinggevende een doel voor een groep mensen stelt, dan is het belangrijk dat er draagvlak voor is. De medewerkers moeten het ook willen, anders wordt het doel niet gehaald of beklijft de verandering niet. </a:t>
            </a:r>
          </a:p>
          <a:p>
            <a:pPr>
              <a:spcAft>
                <a:spcPts val="600"/>
              </a:spcAft>
            </a:pPr>
            <a:endParaRPr lang="nl-NL" sz="2400" dirty="0">
              <a:solidFill>
                <a:schemeClr val="tx1">
                  <a:lumMod val="10000"/>
                  <a:lumOff val="90000"/>
                </a:schemeClr>
              </a:solidFill>
            </a:endParaRPr>
          </a:p>
        </p:txBody>
      </p:sp>
    </p:spTree>
    <p:extLst>
      <p:ext uri="{BB962C8B-B14F-4D97-AF65-F5344CB8AC3E}">
        <p14:creationId xmlns:p14="http://schemas.microsoft.com/office/powerpoint/2010/main" val="326372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14</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4755148"/>
          </a:xfrm>
          <a:prstGeom prst="rect">
            <a:avLst/>
          </a:prstGeom>
        </p:spPr>
        <p:txBody>
          <a:bodyPr wrap="square">
            <a:spAutoFit/>
          </a:bodyPr>
          <a:lstStyle/>
          <a:p>
            <a:pPr>
              <a:spcAft>
                <a:spcPts val="600"/>
              </a:spcAft>
            </a:pPr>
            <a:r>
              <a:rPr lang="nl-NL" sz="2400" b="1" dirty="0">
                <a:solidFill>
                  <a:schemeClr val="tx1">
                    <a:lumMod val="10000"/>
                    <a:lumOff val="90000"/>
                  </a:schemeClr>
                </a:solidFill>
              </a:rPr>
              <a:t>S:</a:t>
            </a:r>
            <a:r>
              <a:rPr lang="nl-NL" sz="2400" dirty="0">
                <a:solidFill>
                  <a:schemeClr val="tx1">
                    <a:lumMod val="10000"/>
                    <a:lumOff val="90000"/>
                  </a:schemeClr>
                </a:solidFill>
              </a:rPr>
              <a:t> Specifiek </a:t>
            </a:r>
          </a:p>
          <a:p>
            <a:pPr>
              <a:spcAft>
                <a:spcPts val="600"/>
              </a:spcAft>
            </a:pPr>
            <a:r>
              <a:rPr lang="nl-NL" sz="2400" b="1" dirty="0">
                <a:solidFill>
                  <a:schemeClr val="tx1">
                    <a:lumMod val="10000"/>
                    <a:lumOff val="90000"/>
                  </a:schemeClr>
                </a:solidFill>
              </a:rPr>
              <a:t>M</a:t>
            </a:r>
            <a:r>
              <a:rPr lang="nl-NL" sz="2400" dirty="0">
                <a:solidFill>
                  <a:schemeClr val="tx1">
                    <a:lumMod val="10000"/>
                    <a:lumOff val="90000"/>
                  </a:schemeClr>
                </a:solidFill>
              </a:rPr>
              <a:t>: Meetbaar </a:t>
            </a:r>
          </a:p>
          <a:p>
            <a:pPr>
              <a:spcAft>
                <a:spcPts val="600"/>
              </a:spcAft>
            </a:pPr>
            <a:r>
              <a:rPr lang="nl-NL" sz="2400" b="1" dirty="0">
                <a:solidFill>
                  <a:schemeClr val="tx1">
                    <a:lumMod val="10000"/>
                    <a:lumOff val="90000"/>
                  </a:schemeClr>
                </a:solidFill>
              </a:rPr>
              <a:t>A:</a:t>
            </a:r>
            <a:r>
              <a:rPr lang="nl-NL" sz="2400" dirty="0">
                <a:solidFill>
                  <a:schemeClr val="tx1">
                    <a:lumMod val="10000"/>
                    <a:lumOff val="90000"/>
                  </a:schemeClr>
                </a:solidFill>
              </a:rPr>
              <a:t> Acceptabel / Actiegericht </a:t>
            </a:r>
          </a:p>
          <a:p>
            <a:pPr>
              <a:spcAft>
                <a:spcPts val="600"/>
              </a:spcAft>
            </a:pPr>
            <a:r>
              <a:rPr lang="nl-NL" sz="2400" b="1" dirty="0"/>
              <a:t>R:</a:t>
            </a:r>
            <a:r>
              <a:rPr lang="nl-NL" sz="2400" dirty="0"/>
              <a:t> Realistisch </a:t>
            </a:r>
          </a:p>
          <a:p>
            <a:pPr>
              <a:spcAft>
                <a:spcPts val="600"/>
              </a:spcAft>
            </a:pPr>
            <a:r>
              <a:rPr lang="nl-NL" sz="2400" b="1" dirty="0">
                <a:solidFill>
                  <a:schemeClr val="tx1">
                    <a:lumMod val="10000"/>
                    <a:lumOff val="90000"/>
                  </a:schemeClr>
                </a:solidFill>
              </a:rPr>
              <a:t>T:</a:t>
            </a:r>
            <a:r>
              <a:rPr lang="nl-NL" sz="2400" dirty="0">
                <a:solidFill>
                  <a:schemeClr val="tx1">
                    <a:lumMod val="10000"/>
                    <a:lumOff val="90000"/>
                  </a:schemeClr>
                </a:solidFill>
              </a:rPr>
              <a:t> Tijdgebonden </a:t>
            </a:r>
          </a:p>
          <a:p>
            <a:pPr>
              <a:spcAft>
                <a:spcPts val="600"/>
              </a:spcAft>
            </a:pPr>
            <a:endParaRPr lang="nl-NL" sz="2400" dirty="0">
              <a:solidFill>
                <a:schemeClr val="tx1">
                  <a:lumMod val="10000"/>
                  <a:lumOff val="90000"/>
                </a:schemeClr>
              </a:solidFill>
            </a:endParaRPr>
          </a:p>
          <a:p>
            <a:pPr>
              <a:spcAft>
                <a:spcPts val="600"/>
              </a:spcAft>
            </a:pPr>
            <a:r>
              <a:rPr lang="nl-NL" dirty="0"/>
              <a:t>Je beschrijft hier of je plan van aanpak haalbaar is. </a:t>
            </a:r>
          </a:p>
          <a:p>
            <a:pPr>
              <a:spcAft>
                <a:spcPts val="600"/>
              </a:spcAft>
            </a:pPr>
            <a:endParaRPr lang="nl-NL" sz="2400" dirty="0">
              <a:solidFill>
                <a:schemeClr val="tx1">
                  <a:lumMod val="10000"/>
                  <a:lumOff val="90000"/>
                </a:schemeClr>
              </a:solidFill>
            </a:endParaRPr>
          </a:p>
          <a:p>
            <a:pPr>
              <a:spcAft>
                <a:spcPts val="600"/>
              </a:spcAft>
            </a:pPr>
            <a:r>
              <a:rPr lang="nl-NL" dirty="0"/>
              <a:t>Is het doel haalbaar? Is er een uitvoerbaar plan met aanvaardbare inspanningen? Kunnen de betrokkenen de gevraagde resultaten daadwerkelijk beïnvloeden? </a:t>
            </a:r>
          </a:p>
          <a:p>
            <a:pPr>
              <a:spcAft>
                <a:spcPts val="600"/>
              </a:spcAft>
            </a:pPr>
            <a:r>
              <a:rPr lang="nl-NL" dirty="0"/>
              <a:t>Soms wordt de </a:t>
            </a:r>
            <a:r>
              <a:rPr lang="nl-NL" dirty="0" err="1"/>
              <a:t>'R</a:t>
            </a:r>
            <a:r>
              <a:rPr lang="nl-NL" dirty="0"/>
              <a:t>' in SMART ook wel uitgelegd als "Relevant". Een haalbare en zinvolle doelstelling is motiverend en maakt energie los. </a:t>
            </a:r>
            <a:endParaRPr lang="nl-NL" sz="2400" dirty="0">
              <a:solidFill>
                <a:schemeClr val="tx1">
                  <a:lumMod val="10000"/>
                  <a:lumOff val="90000"/>
                </a:schemeClr>
              </a:solidFill>
            </a:endParaRPr>
          </a:p>
        </p:txBody>
      </p:sp>
    </p:spTree>
    <p:extLst>
      <p:ext uri="{BB962C8B-B14F-4D97-AF65-F5344CB8AC3E}">
        <p14:creationId xmlns:p14="http://schemas.microsoft.com/office/powerpoint/2010/main" val="272925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15</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6" y="1457266"/>
            <a:ext cx="9728869" cy="5309146"/>
          </a:xfrm>
          <a:prstGeom prst="rect">
            <a:avLst/>
          </a:prstGeom>
        </p:spPr>
        <p:txBody>
          <a:bodyPr wrap="square">
            <a:spAutoFit/>
          </a:bodyPr>
          <a:lstStyle/>
          <a:p>
            <a:pPr>
              <a:spcAft>
                <a:spcPts val="600"/>
              </a:spcAft>
            </a:pPr>
            <a:r>
              <a:rPr lang="nl-NL" sz="2400" b="1" dirty="0">
                <a:solidFill>
                  <a:schemeClr val="tx1">
                    <a:lumMod val="10000"/>
                    <a:lumOff val="90000"/>
                  </a:schemeClr>
                </a:solidFill>
              </a:rPr>
              <a:t>S:</a:t>
            </a:r>
            <a:r>
              <a:rPr lang="nl-NL" sz="2400" dirty="0">
                <a:solidFill>
                  <a:schemeClr val="tx1">
                    <a:lumMod val="10000"/>
                    <a:lumOff val="90000"/>
                  </a:schemeClr>
                </a:solidFill>
              </a:rPr>
              <a:t> Specifiek </a:t>
            </a:r>
          </a:p>
          <a:p>
            <a:pPr>
              <a:spcAft>
                <a:spcPts val="600"/>
              </a:spcAft>
            </a:pPr>
            <a:r>
              <a:rPr lang="nl-NL" sz="2400" b="1" dirty="0">
                <a:solidFill>
                  <a:schemeClr val="tx1">
                    <a:lumMod val="10000"/>
                    <a:lumOff val="90000"/>
                  </a:schemeClr>
                </a:solidFill>
              </a:rPr>
              <a:t>M</a:t>
            </a:r>
            <a:r>
              <a:rPr lang="nl-NL" sz="2400" dirty="0">
                <a:solidFill>
                  <a:schemeClr val="tx1">
                    <a:lumMod val="10000"/>
                    <a:lumOff val="90000"/>
                  </a:schemeClr>
                </a:solidFill>
              </a:rPr>
              <a:t>: Meetbaar </a:t>
            </a:r>
          </a:p>
          <a:p>
            <a:pPr>
              <a:spcAft>
                <a:spcPts val="600"/>
              </a:spcAft>
            </a:pPr>
            <a:r>
              <a:rPr lang="nl-NL" sz="2400" b="1" dirty="0">
                <a:solidFill>
                  <a:schemeClr val="tx1">
                    <a:lumMod val="10000"/>
                    <a:lumOff val="90000"/>
                  </a:schemeClr>
                </a:solidFill>
              </a:rPr>
              <a:t>A:</a:t>
            </a:r>
            <a:r>
              <a:rPr lang="nl-NL" sz="2400" dirty="0">
                <a:solidFill>
                  <a:schemeClr val="tx1">
                    <a:lumMod val="10000"/>
                    <a:lumOff val="90000"/>
                  </a:schemeClr>
                </a:solidFill>
              </a:rPr>
              <a:t> Acceptabel / Actiegericht </a:t>
            </a:r>
          </a:p>
          <a:p>
            <a:pPr>
              <a:spcAft>
                <a:spcPts val="600"/>
              </a:spcAft>
            </a:pPr>
            <a:r>
              <a:rPr lang="nl-NL" sz="2400" b="1" dirty="0">
                <a:solidFill>
                  <a:schemeClr val="tx1">
                    <a:lumMod val="10000"/>
                    <a:lumOff val="90000"/>
                  </a:schemeClr>
                </a:solidFill>
              </a:rPr>
              <a:t>R:</a:t>
            </a:r>
            <a:r>
              <a:rPr lang="nl-NL" sz="2400" dirty="0">
                <a:solidFill>
                  <a:schemeClr val="tx1">
                    <a:lumMod val="10000"/>
                    <a:lumOff val="90000"/>
                  </a:schemeClr>
                </a:solidFill>
              </a:rPr>
              <a:t> Realistisch </a:t>
            </a:r>
          </a:p>
          <a:p>
            <a:pPr>
              <a:spcAft>
                <a:spcPts val="600"/>
              </a:spcAft>
            </a:pPr>
            <a:r>
              <a:rPr lang="nl-NL" sz="2400" b="1" dirty="0"/>
              <a:t>T:</a:t>
            </a:r>
            <a:r>
              <a:rPr lang="nl-NL" sz="2400" dirty="0"/>
              <a:t> Tijdgebonden </a:t>
            </a:r>
          </a:p>
          <a:p>
            <a:pPr>
              <a:spcAft>
                <a:spcPts val="600"/>
              </a:spcAft>
            </a:pPr>
            <a:endParaRPr lang="nl-NL" sz="2400" dirty="0"/>
          </a:p>
          <a:p>
            <a:pPr>
              <a:spcAft>
                <a:spcPts val="600"/>
              </a:spcAft>
            </a:pPr>
            <a:r>
              <a:rPr lang="nl-NL" dirty="0"/>
              <a:t>Op welke datum/ jaartal wil je het doel bereikt hebben?</a:t>
            </a:r>
          </a:p>
          <a:p>
            <a:pPr>
              <a:spcAft>
                <a:spcPts val="600"/>
              </a:spcAft>
            </a:pPr>
            <a:endParaRPr lang="nl-NL" dirty="0"/>
          </a:p>
          <a:p>
            <a:r>
              <a:rPr lang="nl-NL" dirty="0"/>
              <a:t>Met name korte-termijndoelen moeten SMART zijn. Bij lange-termijndoelen is dat niet altijd mogelijk. Wanneer beginnen we met de activiteiten? Wanneer zijn we klaar? Wanneer is het doel bereikt? </a:t>
            </a:r>
          </a:p>
          <a:p>
            <a:r>
              <a:rPr lang="nl-NL" dirty="0"/>
              <a:t>Een SMART-doelstelling heeft een duidelijke startdatum en einddatum. </a:t>
            </a:r>
          </a:p>
          <a:p>
            <a:pPr>
              <a:spcAft>
                <a:spcPts val="600"/>
              </a:spcAft>
            </a:pPr>
            <a:r>
              <a:rPr lang="nl-NL" dirty="0"/>
              <a:t>  </a:t>
            </a:r>
          </a:p>
          <a:p>
            <a:pPr>
              <a:spcAft>
                <a:spcPts val="600"/>
              </a:spcAft>
            </a:pPr>
            <a:endParaRPr lang="nl-NL" sz="2400" dirty="0"/>
          </a:p>
        </p:txBody>
      </p:sp>
    </p:spTree>
    <p:extLst>
      <p:ext uri="{BB962C8B-B14F-4D97-AF65-F5344CB8AC3E}">
        <p14:creationId xmlns:p14="http://schemas.microsoft.com/office/powerpoint/2010/main" val="133309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16</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6" y="1457266"/>
            <a:ext cx="9728869" cy="5309146"/>
          </a:xfrm>
          <a:prstGeom prst="rect">
            <a:avLst/>
          </a:prstGeom>
        </p:spPr>
        <p:txBody>
          <a:bodyPr wrap="square">
            <a:spAutoFit/>
          </a:bodyPr>
          <a:lstStyle/>
          <a:p>
            <a:pPr>
              <a:spcAft>
                <a:spcPts val="600"/>
              </a:spcAft>
            </a:pPr>
            <a:r>
              <a:rPr lang="nl-NL" sz="2400" b="1" dirty="0">
                <a:solidFill>
                  <a:schemeClr val="tx1">
                    <a:lumMod val="10000"/>
                    <a:lumOff val="90000"/>
                  </a:schemeClr>
                </a:solidFill>
              </a:rPr>
              <a:t>S:</a:t>
            </a:r>
            <a:r>
              <a:rPr lang="nl-NL" sz="2400" dirty="0">
                <a:solidFill>
                  <a:schemeClr val="tx1">
                    <a:lumMod val="10000"/>
                    <a:lumOff val="90000"/>
                  </a:schemeClr>
                </a:solidFill>
              </a:rPr>
              <a:t> Specifiek </a:t>
            </a:r>
          </a:p>
          <a:p>
            <a:pPr>
              <a:spcAft>
                <a:spcPts val="600"/>
              </a:spcAft>
            </a:pPr>
            <a:r>
              <a:rPr lang="nl-NL" sz="2400" b="1" dirty="0">
                <a:solidFill>
                  <a:schemeClr val="tx1">
                    <a:lumMod val="10000"/>
                    <a:lumOff val="90000"/>
                  </a:schemeClr>
                </a:solidFill>
              </a:rPr>
              <a:t>M</a:t>
            </a:r>
            <a:r>
              <a:rPr lang="nl-NL" sz="2400" dirty="0">
                <a:solidFill>
                  <a:schemeClr val="tx1">
                    <a:lumMod val="10000"/>
                    <a:lumOff val="90000"/>
                  </a:schemeClr>
                </a:solidFill>
              </a:rPr>
              <a:t>: Meetbaar </a:t>
            </a:r>
          </a:p>
          <a:p>
            <a:pPr>
              <a:spcAft>
                <a:spcPts val="600"/>
              </a:spcAft>
            </a:pPr>
            <a:r>
              <a:rPr lang="nl-NL" sz="2400" b="1" dirty="0">
                <a:solidFill>
                  <a:schemeClr val="tx1">
                    <a:lumMod val="10000"/>
                    <a:lumOff val="90000"/>
                  </a:schemeClr>
                </a:solidFill>
              </a:rPr>
              <a:t>A:</a:t>
            </a:r>
            <a:r>
              <a:rPr lang="nl-NL" sz="2400" dirty="0">
                <a:solidFill>
                  <a:schemeClr val="tx1">
                    <a:lumMod val="10000"/>
                    <a:lumOff val="90000"/>
                  </a:schemeClr>
                </a:solidFill>
              </a:rPr>
              <a:t> Acceptabel / Actiegericht </a:t>
            </a:r>
          </a:p>
          <a:p>
            <a:pPr>
              <a:spcAft>
                <a:spcPts val="600"/>
              </a:spcAft>
            </a:pPr>
            <a:r>
              <a:rPr lang="nl-NL" sz="2400" b="1" dirty="0">
                <a:solidFill>
                  <a:schemeClr val="tx1">
                    <a:lumMod val="10000"/>
                    <a:lumOff val="90000"/>
                  </a:schemeClr>
                </a:solidFill>
              </a:rPr>
              <a:t>R:</a:t>
            </a:r>
            <a:r>
              <a:rPr lang="nl-NL" sz="2400" dirty="0">
                <a:solidFill>
                  <a:schemeClr val="tx1">
                    <a:lumMod val="10000"/>
                    <a:lumOff val="90000"/>
                  </a:schemeClr>
                </a:solidFill>
              </a:rPr>
              <a:t> Realistisch </a:t>
            </a:r>
          </a:p>
          <a:p>
            <a:pPr>
              <a:spcAft>
                <a:spcPts val="600"/>
              </a:spcAft>
            </a:pPr>
            <a:r>
              <a:rPr lang="nl-NL" sz="2400" b="1" dirty="0"/>
              <a:t>T:</a:t>
            </a:r>
            <a:r>
              <a:rPr lang="nl-NL" sz="2400" dirty="0"/>
              <a:t> Tijdgebonden </a:t>
            </a:r>
          </a:p>
          <a:p>
            <a:pPr>
              <a:spcAft>
                <a:spcPts val="600"/>
              </a:spcAft>
            </a:pPr>
            <a:endParaRPr lang="nl-NL" sz="2400" dirty="0"/>
          </a:p>
          <a:p>
            <a:pPr>
              <a:spcAft>
                <a:spcPts val="600"/>
              </a:spcAft>
            </a:pPr>
            <a:r>
              <a:rPr lang="nl-NL" dirty="0"/>
              <a:t>Op welke datum/ jaartal wil je het doel bereikt hebben?</a:t>
            </a:r>
          </a:p>
          <a:p>
            <a:pPr>
              <a:spcAft>
                <a:spcPts val="600"/>
              </a:spcAft>
            </a:pPr>
            <a:endParaRPr lang="nl-NL" dirty="0"/>
          </a:p>
          <a:p>
            <a:r>
              <a:rPr lang="nl-NL" dirty="0"/>
              <a:t>Met name korte-termijndoelen moeten SMART zijn. Bij lange-termijndoelen is dat niet altijd mogelijk. Wanneer beginnen we met de activiteiten? Wanneer zijn we klaar? Wanneer is het doel bereikt? </a:t>
            </a:r>
          </a:p>
          <a:p>
            <a:r>
              <a:rPr lang="nl-NL" dirty="0"/>
              <a:t>Een SMART-doelstelling heeft een duidelijke startdatum en einddatum. </a:t>
            </a:r>
          </a:p>
          <a:p>
            <a:pPr>
              <a:spcAft>
                <a:spcPts val="600"/>
              </a:spcAft>
            </a:pPr>
            <a:r>
              <a:rPr lang="nl-NL" dirty="0"/>
              <a:t>  </a:t>
            </a:r>
          </a:p>
          <a:p>
            <a:pPr>
              <a:spcAft>
                <a:spcPts val="600"/>
              </a:spcAft>
            </a:pPr>
            <a:endParaRPr lang="nl-NL" sz="2400" dirty="0"/>
          </a:p>
        </p:txBody>
      </p:sp>
    </p:spTree>
    <p:extLst>
      <p:ext uri="{BB962C8B-B14F-4D97-AF65-F5344CB8AC3E}">
        <p14:creationId xmlns:p14="http://schemas.microsoft.com/office/powerpoint/2010/main" val="25889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SMART</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17</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6" y="1457266"/>
            <a:ext cx="9728869" cy="815608"/>
          </a:xfrm>
          <a:prstGeom prst="rect">
            <a:avLst/>
          </a:prstGeom>
        </p:spPr>
        <p:txBody>
          <a:bodyPr wrap="square">
            <a:spAutoFit/>
          </a:bodyPr>
          <a:lstStyle/>
          <a:p>
            <a:pPr>
              <a:spcAft>
                <a:spcPts val="600"/>
              </a:spcAft>
            </a:pPr>
            <a:r>
              <a:rPr lang="nl-NL" dirty="0"/>
              <a:t>  </a:t>
            </a:r>
          </a:p>
          <a:p>
            <a:pPr>
              <a:spcAft>
                <a:spcPts val="600"/>
              </a:spcAft>
            </a:pPr>
            <a:endParaRPr lang="nl-NL" sz="2400" dirty="0"/>
          </a:p>
        </p:txBody>
      </p:sp>
      <p:sp>
        <p:nvSpPr>
          <p:cNvPr id="6" name="Rechthoek 5">
            <a:extLst>
              <a:ext uri="{FF2B5EF4-FFF2-40B4-BE49-F238E27FC236}">
                <a16:creationId xmlns:a16="http://schemas.microsoft.com/office/drawing/2014/main" id="{165600A5-AD9D-42B7-BF66-1F4E4B164213}"/>
              </a:ext>
            </a:extLst>
          </p:cNvPr>
          <p:cNvSpPr/>
          <p:nvPr/>
        </p:nvSpPr>
        <p:spPr>
          <a:xfrm>
            <a:off x="295914" y="1569507"/>
            <a:ext cx="10335562" cy="1938992"/>
          </a:xfrm>
          <a:prstGeom prst="rect">
            <a:avLst/>
          </a:prstGeom>
        </p:spPr>
        <p:txBody>
          <a:bodyPr wrap="square">
            <a:spAutoFit/>
          </a:bodyPr>
          <a:lstStyle/>
          <a:p>
            <a:r>
              <a:rPr lang="nl-NL" sz="2400" dirty="0">
                <a:cs typeface="Arial"/>
              </a:rPr>
              <a:t>Hieronder een filmpje die je kan helpen met het maken van een SWOT analyse. Natuurlijk zijn op YouTube nog meer voorbeelden te vinden.</a:t>
            </a:r>
          </a:p>
          <a:p>
            <a:endParaRPr lang="nl-NL" sz="2400" dirty="0">
              <a:cs typeface="Arial"/>
            </a:endParaRPr>
          </a:p>
          <a:p>
            <a:r>
              <a:rPr lang="nl-NL" sz="2400" dirty="0">
                <a:cs typeface="Arial"/>
                <a:hlinkClick r:id="rId3"/>
              </a:rPr>
              <a:t>https://www.youtube.com/watch?v=A7FENB7v3Bk</a:t>
            </a:r>
            <a:endParaRPr lang="nl-NL" sz="2400" dirty="0">
              <a:cs typeface="Arial"/>
            </a:endParaRPr>
          </a:p>
          <a:p>
            <a:endParaRPr lang="nl-NL" sz="2400" dirty="0">
              <a:cs typeface="Arial"/>
            </a:endParaRPr>
          </a:p>
        </p:txBody>
      </p:sp>
    </p:spTree>
    <p:extLst>
      <p:ext uri="{BB962C8B-B14F-4D97-AF65-F5344CB8AC3E}">
        <p14:creationId xmlns:p14="http://schemas.microsoft.com/office/powerpoint/2010/main" val="79550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639ACB88-DE77-4C49-8D93-0B8021C154BA}"/>
              </a:ext>
            </a:extLst>
          </p:cNvPr>
          <p:cNvSpPr>
            <a:spLocks noGrp="1"/>
          </p:cNvSpPr>
          <p:nvPr>
            <p:ph type="title"/>
          </p:nvPr>
        </p:nvSpPr>
        <p:spPr/>
        <p:txBody>
          <a:bodyPr/>
          <a:lstStyle/>
          <a:p>
            <a:r>
              <a:rPr lang="nl-NL"/>
              <a:t>Einde</a:t>
            </a:r>
            <a:endParaRPr lang="nl-NL" dirty="0"/>
          </a:p>
        </p:txBody>
      </p:sp>
      <p:sp>
        <p:nvSpPr>
          <p:cNvPr id="4" name="Tijdelijke aanduiding voor datum 3">
            <a:extLst>
              <a:ext uri="{FF2B5EF4-FFF2-40B4-BE49-F238E27FC236}">
                <a16:creationId xmlns:a16="http://schemas.microsoft.com/office/drawing/2014/main" id="{BAC29C95-25F7-46F3-AA4F-813651568E40}"/>
              </a:ext>
            </a:extLst>
          </p:cNvPr>
          <p:cNvSpPr>
            <a:spLocks noGrp="1"/>
          </p:cNvSpPr>
          <p:nvPr>
            <p:ph type="dt" sz="half" idx="10"/>
          </p:nvPr>
        </p:nvSpPr>
        <p:spPr>
          <a:xfrm>
            <a:off x="6095999" y="7020000"/>
            <a:ext cx="1620000" cy="216000"/>
          </a:xfrm>
        </p:spPr>
        <p:txBody>
          <a:bodyPr/>
          <a:lstStyle/>
          <a:p>
            <a:fld id="{B34830DA-893C-43FC-932A-FD3AB0CCB479}" type="datetime1">
              <a:rPr lang="nl-NL" smtClean="0"/>
              <a:pPr/>
              <a:t>18-11-2021</a:t>
            </a:fld>
            <a:endParaRPr lang="nl-NL"/>
          </a:p>
        </p:txBody>
      </p:sp>
      <p:sp>
        <p:nvSpPr>
          <p:cNvPr id="5" name="Tijdelijke aanduiding voor voettekst 4">
            <a:extLst>
              <a:ext uri="{FF2B5EF4-FFF2-40B4-BE49-F238E27FC236}">
                <a16:creationId xmlns:a16="http://schemas.microsoft.com/office/drawing/2014/main" id="{1F9B1E76-1ADC-4767-9262-728C96596680}"/>
              </a:ext>
            </a:extLst>
          </p:cNvPr>
          <p:cNvSpPr>
            <a:spLocks noGrp="1"/>
          </p:cNvSpPr>
          <p:nvPr>
            <p:ph type="ftr" sz="quarter" idx="11"/>
          </p:nvPr>
        </p:nvSpPr>
        <p:spPr>
          <a:xfrm>
            <a:off x="720568" y="7020000"/>
            <a:ext cx="5296057" cy="216000"/>
          </a:xfrm>
        </p:spPr>
        <p:txBody>
          <a:bodyPr/>
          <a:lstStyle/>
          <a:p>
            <a:r>
              <a:rPr lang="nl-NL"/>
              <a:t>Onderwerp van de presentatie</a:t>
            </a:r>
          </a:p>
        </p:txBody>
      </p:sp>
      <p:sp>
        <p:nvSpPr>
          <p:cNvPr id="6" name="Tijdelijke aanduiding voor dianummer 5">
            <a:extLst>
              <a:ext uri="{FF2B5EF4-FFF2-40B4-BE49-F238E27FC236}">
                <a16:creationId xmlns:a16="http://schemas.microsoft.com/office/drawing/2014/main" id="{C473BC87-2B66-44BF-8CF6-240477A8F953}"/>
              </a:ext>
            </a:extLst>
          </p:cNvPr>
          <p:cNvSpPr>
            <a:spLocks noGrp="1"/>
          </p:cNvSpPr>
          <p:nvPr>
            <p:ph type="sldNum" sz="quarter" idx="12"/>
          </p:nvPr>
        </p:nvSpPr>
        <p:spPr>
          <a:xfrm>
            <a:off x="371476" y="7020000"/>
            <a:ext cx="311944" cy="216000"/>
          </a:xfrm>
        </p:spPr>
        <p:txBody>
          <a:bodyPr/>
          <a:lstStyle/>
          <a:p>
            <a:fld id="{45B76B8B-DE07-48A4-9913-B57A52F2F853}" type="slidenum">
              <a:rPr lang="nl-NL" smtClean="0"/>
              <a:pPr/>
              <a:t>18</a:t>
            </a:fld>
            <a:endParaRPr lang="nl-NL"/>
          </a:p>
        </p:txBody>
      </p:sp>
    </p:spTree>
    <p:extLst>
      <p:ext uri="{BB962C8B-B14F-4D97-AF65-F5344CB8AC3E}">
        <p14:creationId xmlns:p14="http://schemas.microsoft.com/office/powerpoint/2010/main" val="410764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85897F-A535-4E61-8FA4-41F211471CAD}"/>
              </a:ext>
            </a:extLst>
          </p:cNvPr>
          <p:cNvSpPr>
            <a:spLocks noGrp="1"/>
          </p:cNvSpPr>
          <p:nvPr>
            <p:ph type="ctrTitle"/>
          </p:nvPr>
        </p:nvSpPr>
        <p:spPr>
          <a:xfrm>
            <a:off x="371476" y="3001962"/>
            <a:ext cx="8676000" cy="2484000"/>
          </a:xfrm>
        </p:spPr>
        <p:txBody>
          <a:bodyPr/>
          <a:lstStyle/>
          <a:p>
            <a:r>
              <a:rPr lang="nl-NL" dirty="0"/>
              <a:t>SWOT analyse</a:t>
            </a:r>
            <a:br>
              <a:rPr lang="nl-NL" dirty="0"/>
            </a:br>
            <a:r>
              <a:rPr lang="nl-NL" dirty="0"/>
              <a:t>SMART doelstelling</a:t>
            </a:r>
          </a:p>
        </p:txBody>
      </p:sp>
      <p:sp>
        <p:nvSpPr>
          <p:cNvPr id="4" name="Tijdelijke aanduiding voor dianummer 3">
            <a:extLst>
              <a:ext uri="{FF2B5EF4-FFF2-40B4-BE49-F238E27FC236}">
                <a16:creationId xmlns:a16="http://schemas.microsoft.com/office/drawing/2014/main" id="{3347714B-50E6-4BB0-8BFD-068A01578CA6}"/>
              </a:ext>
            </a:extLst>
          </p:cNvPr>
          <p:cNvSpPr>
            <a:spLocks noGrp="1"/>
          </p:cNvSpPr>
          <p:nvPr>
            <p:ph type="sldNum" sz="quarter" idx="12"/>
          </p:nvPr>
        </p:nvSpPr>
        <p:spPr>
          <a:xfrm>
            <a:off x="370800" y="7020000"/>
            <a:ext cx="311944" cy="216000"/>
          </a:xfrm>
        </p:spPr>
        <p:txBody>
          <a:bodyPr/>
          <a:lstStyle/>
          <a:p>
            <a:fld id="{45B76B8B-DE07-48A4-9913-B57A52F2F853}" type="slidenum">
              <a:rPr lang="nl-NL" dirty="0" smtClean="0"/>
              <a:pPr/>
              <a:t>2</a:t>
            </a:fld>
            <a:endParaRPr lang="nl-NL" dirty="0"/>
          </a:p>
        </p:txBody>
      </p:sp>
      <p:sp>
        <p:nvSpPr>
          <p:cNvPr id="13" name="Tijdelijke aanduiding voor voettekst 12">
            <a:extLst>
              <a:ext uri="{FF2B5EF4-FFF2-40B4-BE49-F238E27FC236}">
                <a16:creationId xmlns:a16="http://schemas.microsoft.com/office/drawing/2014/main" id="{8F4F87C3-B866-49CF-87A3-E8CF08503459}"/>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6" name="Tijdelijke aanduiding voor datum 5">
            <a:extLst>
              <a:ext uri="{FF2B5EF4-FFF2-40B4-BE49-F238E27FC236}">
                <a16:creationId xmlns:a16="http://schemas.microsoft.com/office/drawing/2014/main" id="{2A05FEA6-6A98-448D-9FFF-07E40F7B1A20}"/>
              </a:ext>
            </a:extLst>
          </p:cNvPr>
          <p:cNvSpPr>
            <a:spLocks noGrp="1"/>
          </p:cNvSpPr>
          <p:nvPr>
            <p:ph type="dt" sz="half" idx="10"/>
          </p:nvPr>
        </p:nvSpPr>
        <p:spPr>
          <a:xfrm>
            <a:off x="371476" y="6325170"/>
            <a:ext cx="803274" cy="216000"/>
          </a:xfrm>
        </p:spPr>
        <p:txBody>
          <a:bodyPr/>
          <a:lstStyle/>
          <a:p>
            <a:fld id="{55A12DD1-E30B-4EEF-B472-86A51DCF2353}" type="datetime1">
              <a:rPr lang="nl-NL" smtClean="0"/>
              <a:pPr/>
              <a:t>18-11-2021</a:t>
            </a:fld>
            <a:endParaRPr lang="nl-NL"/>
          </a:p>
        </p:txBody>
      </p:sp>
    </p:spTree>
    <p:extLst>
      <p:ext uri="{BB962C8B-B14F-4D97-AF65-F5344CB8AC3E}">
        <p14:creationId xmlns:p14="http://schemas.microsoft.com/office/powerpoint/2010/main" val="414670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7" name="Tijdelijke aanduiding voor inhoud 6">
            <a:extLst>
              <a:ext uri="{FF2B5EF4-FFF2-40B4-BE49-F238E27FC236}">
                <a16:creationId xmlns:a16="http://schemas.microsoft.com/office/drawing/2014/main" id="{04BC26A8-023C-4EB9-806E-D9535F77B42D}"/>
              </a:ext>
            </a:extLst>
          </p:cNvPr>
          <p:cNvSpPr>
            <a:spLocks noGrp="1"/>
          </p:cNvSpPr>
          <p:nvPr>
            <p:ph idx="1"/>
          </p:nvPr>
        </p:nvSpPr>
        <p:spPr>
          <a:xfrm>
            <a:off x="371475" y="1709738"/>
            <a:ext cx="11449050" cy="4419599"/>
          </a:xfrm>
        </p:spPr>
        <p:txBody>
          <a:bodyPr vert="horz" lIns="0" tIns="0" rIns="0" bIns="0" numCol="2" spcCol="180000" rtlCol="0" anchor="t">
            <a:noAutofit/>
          </a:bodyPr>
          <a:lstStyle/>
          <a:p>
            <a:pPr marL="0" indent="0">
              <a:buNone/>
            </a:pPr>
            <a:r>
              <a:rPr lang="nl-NL" dirty="0">
                <a:cs typeface="Arial"/>
              </a:rPr>
              <a:t>SWOT is een afkorting van:</a:t>
            </a:r>
          </a:p>
          <a:p>
            <a:pPr marL="0" indent="0">
              <a:spcBef>
                <a:spcPts val="0"/>
              </a:spcBef>
              <a:buNone/>
            </a:pPr>
            <a:endParaRPr lang="nl-NL" dirty="0">
              <a:cs typeface="Arial"/>
            </a:endParaRPr>
          </a:p>
          <a:p>
            <a:pPr marL="0" indent="0">
              <a:spcBef>
                <a:spcPts val="0"/>
              </a:spcBef>
              <a:buNone/>
            </a:pPr>
            <a:r>
              <a:rPr lang="nl-NL" dirty="0" err="1">
                <a:cs typeface="Arial"/>
              </a:rPr>
              <a:t>Strengths</a:t>
            </a:r>
            <a:r>
              <a:rPr lang="nl-NL" dirty="0">
                <a:cs typeface="Arial"/>
              </a:rPr>
              <a:t>		</a:t>
            </a:r>
            <a:r>
              <a:rPr lang="nl-NL" dirty="0">
                <a:cs typeface="Arial"/>
                <a:sym typeface="Wingdings" panose="05000000000000000000" pitchFamily="2" charset="2"/>
              </a:rPr>
              <a:t> sterktes</a:t>
            </a:r>
            <a:endParaRPr lang="nl-NL" dirty="0">
              <a:cs typeface="Arial"/>
            </a:endParaRPr>
          </a:p>
          <a:p>
            <a:pPr marL="0" indent="0">
              <a:spcBef>
                <a:spcPts val="0"/>
              </a:spcBef>
              <a:buNone/>
            </a:pPr>
            <a:r>
              <a:rPr lang="nl-NL" dirty="0" err="1">
                <a:cs typeface="Arial"/>
              </a:rPr>
              <a:t>Weaknesses</a:t>
            </a:r>
            <a:r>
              <a:rPr lang="nl-NL" dirty="0">
                <a:cs typeface="Arial"/>
              </a:rPr>
              <a:t>	</a:t>
            </a:r>
            <a:r>
              <a:rPr lang="nl-NL" dirty="0">
                <a:cs typeface="Arial"/>
                <a:sym typeface="Wingdings" panose="05000000000000000000" pitchFamily="2" charset="2"/>
              </a:rPr>
              <a:t> zwaktes</a:t>
            </a:r>
            <a:endParaRPr lang="nl-NL" dirty="0">
              <a:cs typeface="Arial"/>
            </a:endParaRPr>
          </a:p>
          <a:p>
            <a:pPr marL="0" indent="0">
              <a:spcBef>
                <a:spcPts val="0"/>
              </a:spcBef>
              <a:buNone/>
            </a:pPr>
            <a:r>
              <a:rPr lang="nl-NL" dirty="0" err="1">
                <a:cs typeface="Arial"/>
              </a:rPr>
              <a:t>Opportunities</a:t>
            </a:r>
            <a:r>
              <a:rPr lang="nl-NL" dirty="0">
                <a:cs typeface="Arial"/>
              </a:rPr>
              <a:t>	</a:t>
            </a:r>
            <a:r>
              <a:rPr lang="nl-NL" dirty="0">
                <a:cs typeface="Arial"/>
                <a:sym typeface="Wingdings" panose="05000000000000000000" pitchFamily="2" charset="2"/>
              </a:rPr>
              <a:t> kansen</a:t>
            </a:r>
            <a:endParaRPr lang="nl-NL" dirty="0">
              <a:cs typeface="Arial"/>
            </a:endParaRPr>
          </a:p>
          <a:p>
            <a:pPr marL="0" indent="0">
              <a:spcBef>
                <a:spcPts val="0"/>
              </a:spcBef>
              <a:buNone/>
            </a:pPr>
            <a:r>
              <a:rPr lang="nl-NL" dirty="0" err="1">
                <a:cs typeface="Arial"/>
              </a:rPr>
              <a:t>Threats</a:t>
            </a:r>
            <a:r>
              <a:rPr lang="nl-NL" dirty="0">
                <a:cs typeface="Arial"/>
              </a:rPr>
              <a:t>		</a:t>
            </a:r>
            <a:r>
              <a:rPr lang="nl-NL" dirty="0">
                <a:cs typeface="Arial"/>
                <a:sym typeface="Wingdings" panose="05000000000000000000" pitchFamily="2" charset="2"/>
              </a:rPr>
              <a:t> bedreigingen</a:t>
            </a:r>
            <a:endParaRPr lang="nl-NL" dirty="0">
              <a:cs typeface="Arial"/>
            </a:endParaRPr>
          </a:p>
          <a:p>
            <a:pPr marL="0" indent="0">
              <a:buNone/>
            </a:pPr>
            <a:endParaRPr lang="nl-NL" dirty="0">
              <a:cs typeface="Arial"/>
            </a:endParaRP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3</a:t>
            </a:fld>
            <a:endParaRPr lang="nl-NL"/>
          </a:p>
        </p:txBody>
      </p:sp>
    </p:spTree>
    <p:extLst>
      <p:ext uri="{BB962C8B-B14F-4D97-AF65-F5344CB8AC3E}">
        <p14:creationId xmlns:p14="http://schemas.microsoft.com/office/powerpoint/2010/main" val="362410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4</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10260000" cy="3416320"/>
          </a:xfrm>
          <a:prstGeom prst="rect">
            <a:avLst/>
          </a:prstGeom>
        </p:spPr>
        <p:txBody>
          <a:bodyPr wrap="square">
            <a:spAutoFit/>
          </a:bodyPr>
          <a:lstStyle/>
          <a:p>
            <a:r>
              <a:rPr lang="nl-NL" sz="2400" dirty="0">
                <a:cs typeface="Arial"/>
              </a:rPr>
              <a:t>Interne analyse </a:t>
            </a:r>
          </a:p>
          <a:p>
            <a:endParaRPr lang="nl-NL" sz="2400" dirty="0">
              <a:cs typeface="Arial"/>
            </a:endParaRPr>
          </a:p>
          <a:p>
            <a:r>
              <a:rPr lang="nl-NL" sz="2400" dirty="0">
                <a:cs typeface="Arial"/>
              </a:rPr>
              <a:t>Bij interne analyses kijk je naar binnen. Dus naar jezelf of naar je bedrijf.  </a:t>
            </a:r>
          </a:p>
          <a:p>
            <a:endParaRPr lang="nl-NL" sz="2400" dirty="0">
              <a:cs typeface="Arial"/>
            </a:endParaRPr>
          </a:p>
          <a:p>
            <a:r>
              <a:rPr lang="nl-NL" sz="2400" dirty="0">
                <a:cs typeface="Arial"/>
              </a:rPr>
              <a:t>Sterktes:</a:t>
            </a:r>
          </a:p>
          <a:p>
            <a:r>
              <a:rPr lang="nl-NL" sz="2400" dirty="0">
                <a:cs typeface="Arial"/>
              </a:rPr>
              <a:t>Wat zijn </a:t>
            </a:r>
            <a:r>
              <a:rPr lang="nl-NL" sz="2400" u="sng" dirty="0">
                <a:cs typeface="Arial"/>
              </a:rPr>
              <a:t>jouw</a:t>
            </a:r>
            <a:r>
              <a:rPr lang="nl-NL" sz="2400" dirty="0">
                <a:cs typeface="Arial"/>
              </a:rPr>
              <a:t> sterke punten, waar ben je goed in.</a:t>
            </a:r>
          </a:p>
          <a:p>
            <a:endParaRPr lang="nl-NL" sz="2400" dirty="0">
              <a:cs typeface="Arial"/>
            </a:endParaRPr>
          </a:p>
          <a:p>
            <a:r>
              <a:rPr lang="nl-NL" sz="2400" dirty="0">
                <a:cs typeface="Arial"/>
              </a:rPr>
              <a:t>Zwaktes</a:t>
            </a:r>
          </a:p>
          <a:p>
            <a:r>
              <a:rPr lang="nl-NL" sz="2400" dirty="0">
                <a:cs typeface="Arial"/>
              </a:rPr>
              <a:t>Waar ben je minder goed in. Wat of waar kan jij je verbeteren</a:t>
            </a:r>
          </a:p>
        </p:txBody>
      </p:sp>
    </p:spTree>
    <p:extLst>
      <p:ext uri="{BB962C8B-B14F-4D97-AF65-F5344CB8AC3E}">
        <p14:creationId xmlns:p14="http://schemas.microsoft.com/office/powerpoint/2010/main" val="143721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5</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785652"/>
          </a:xfrm>
          <a:prstGeom prst="rect">
            <a:avLst/>
          </a:prstGeom>
        </p:spPr>
        <p:txBody>
          <a:bodyPr wrap="square">
            <a:spAutoFit/>
          </a:bodyPr>
          <a:lstStyle/>
          <a:p>
            <a:r>
              <a:rPr lang="nl-NL" sz="2400" dirty="0">
                <a:cs typeface="Arial"/>
              </a:rPr>
              <a:t>Externe analyse </a:t>
            </a:r>
          </a:p>
          <a:p>
            <a:endParaRPr lang="nl-NL" sz="2400" dirty="0">
              <a:cs typeface="Arial"/>
            </a:endParaRPr>
          </a:p>
          <a:p>
            <a:r>
              <a:rPr lang="nl-NL" sz="2400" dirty="0">
                <a:cs typeface="Arial"/>
              </a:rPr>
              <a:t>Bij externe analyses kijk je niet naar jezelf maar kijk je naar buiten. De externe analyse ligt dan ook helemaal buiten jezelf of eigen bedrijf.</a:t>
            </a:r>
          </a:p>
          <a:p>
            <a:endParaRPr lang="nl-NL" sz="2400" dirty="0">
              <a:cs typeface="Arial"/>
            </a:endParaRPr>
          </a:p>
          <a:p>
            <a:r>
              <a:rPr lang="nl-NL" sz="2400" b="1" dirty="0">
                <a:cs typeface="Arial"/>
              </a:rPr>
              <a:t>Kansen</a:t>
            </a:r>
          </a:p>
          <a:p>
            <a:r>
              <a:rPr lang="nl-NL" sz="2400" dirty="0">
                <a:cs typeface="Arial"/>
              </a:rPr>
              <a:t>Waar liggen voor jou kansen, waar of wat zijn mogelijkheden.</a:t>
            </a:r>
          </a:p>
          <a:p>
            <a:endParaRPr lang="nl-NL" sz="2400" dirty="0">
              <a:cs typeface="Arial"/>
            </a:endParaRPr>
          </a:p>
          <a:p>
            <a:r>
              <a:rPr lang="nl-NL" sz="2400" dirty="0">
                <a:cs typeface="Arial"/>
              </a:rPr>
              <a:t>Bedreigingen</a:t>
            </a:r>
          </a:p>
          <a:p>
            <a:r>
              <a:rPr lang="nl-NL" sz="2400" dirty="0">
                <a:cs typeface="Arial"/>
              </a:rPr>
              <a:t>Waar of wat zijn bedreiging voor jou of jou bedrijf</a:t>
            </a:r>
          </a:p>
        </p:txBody>
      </p:sp>
    </p:spTree>
    <p:extLst>
      <p:ext uri="{BB962C8B-B14F-4D97-AF65-F5344CB8AC3E}">
        <p14:creationId xmlns:p14="http://schemas.microsoft.com/office/powerpoint/2010/main" val="314656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6</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3046988"/>
          </a:xfrm>
          <a:prstGeom prst="rect">
            <a:avLst/>
          </a:prstGeom>
        </p:spPr>
        <p:txBody>
          <a:bodyPr wrap="square">
            <a:spAutoFit/>
          </a:bodyPr>
          <a:lstStyle/>
          <a:p>
            <a:r>
              <a:rPr lang="nl-NL" sz="2400" b="1" dirty="0">
                <a:cs typeface="Arial"/>
              </a:rPr>
              <a:t>Positief</a:t>
            </a:r>
          </a:p>
          <a:p>
            <a:endParaRPr lang="nl-NL" sz="2400" dirty="0">
              <a:cs typeface="Arial"/>
            </a:endParaRPr>
          </a:p>
          <a:p>
            <a:r>
              <a:rPr lang="nl-NL" sz="2400" dirty="0">
                <a:cs typeface="Arial"/>
              </a:rPr>
              <a:t>Kansen en sterktes zijn positieve factoren in een SWOT analyse</a:t>
            </a:r>
          </a:p>
          <a:p>
            <a:endParaRPr lang="nl-NL" sz="2400" dirty="0">
              <a:cs typeface="Arial"/>
            </a:endParaRPr>
          </a:p>
          <a:p>
            <a:r>
              <a:rPr lang="nl-NL" sz="2400" b="1" dirty="0">
                <a:cs typeface="Arial"/>
              </a:rPr>
              <a:t>Negatief</a:t>
            </a:r>
          </a:p>
          <a:p>
            <a:endParaRPr lang="nl-NL" sz="2400" dirty="0">
              <a:cs typeface="Arial"/>
            </a:endParaRPr>
          </a:p>
          <a:p>
            <a:r>
              <a:rPr lang="nl-NL" sz="2400" dirty="0">
                <a:cs typeface="Arial"/>
              </a:rPr>
              <a:t>Zwaktes en bedreigingen zijn negatieve factoren in een SWOT analyse</a:t>
            </a:r>
          </a:p>
        </p:txBody>
      </p:sp>
    </p:spTree>
    <p:extLst>
      <p:ext uri="{BB962C8B-B14F-4D97-AF65-F5344CB8AC3E}">
        <p14:creationId xmlns:p14="http://schemas.microsoft.com/office/powerpoint/2010/main" val="22433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7</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1569660"/>
          </a:xfrm>
          <a:prstGeom prst="rect">
            <a:avLst/>
          </a:prstGeom>
        </p:spPr>
        <p:txBody>
          <a:bodyPr wrap="square">
            <a:spAutoFit/>
          </a:bodyPr>
          <a:lstStyle/>
          <a:p>
            <a:r>
              <a:rPr lang="nl-NL" sz="2400" dirty="0">
                <a:cs typeface="Arial"/>
              </a:rPr>
              <a:t>Een SWOT analyse zet je weg in een tabel</a:t>
            </a:r>
          </a:p>
          <a:p>
            <a:endParaRPr lang="nl-NL" sz="2400" dirty="0">
              <a:cs typeface="Arial"/>
            </a:endParaRPr>
          </a:p>
          <a:p>
            <a:endParaRPr lang="nl-NL" sz="2400" dirty="0">
              <a:cs typeface="Arial"/>
            </a:endParaRPr>
          </a:p>
          <a:p>
            <a:endParaRPr lang="nl-NL" sz="2400" dirty="0">
              <a:cs typeface="Arial"/>
            </a:endParaRPr>
          </a:p>
        </p:txBody>
      </p:sp>
      <p:pic>
        <p:nvPicPr>
          <p:cNvPr id="7" name="Afbeelding 6">
            <a:extLst>
              <a:ext uri="{FF2B5EF4-FFF2-40B4-BE49-F238E27FC236}">
                <a16:creationId xmlns:a16="http://schemas.microsoft.com/office/drawing/2014/main" id="{E4AC59DF-27C0-4BEF-974B-25D9BBDE4020}"/>
              </a:ext>
            </a:extLst>
          </p:cNvPr>
          <p:cNvPicPr>
            <a:picLocks noChangeAspect="1"/>
          </p:cNvPicPr>
          <p:nvPr/>
        </p:nvPicPr>
        <p:blipFill>
          <a:blip r:embed="rId3"/>
          <a:stretch>
            <a:fillRect/>
          </a:stretch>
        </p:blipFill>
        <p:spPr>
          <a:xfrm>
            <a:off x="1368346" y="2046782"/>
            <a:ext cx="6743808" cy="4094455"/>
          </a:xfrm>
          <a:prstGeom prst="rect">
            <a:avLst/>
          </a:prstGeom>
        </p:spPr>
      </p:pic>
    </p:spTree>
    <p:extLst>
      <p:ext uri="{BB962C8B-B14F-4D97-AF65-F5344CB8AC3E}">
        <p14:creationId xmlns:p14="http://schemas.microsoft.com/office/powerpoint/2010/main" val="280372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8</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4524315"/>
          </a:xfrm>
          <a:prstGeom prst="rect">
            <a:avLst/>
          </a:prstGeom>
        </p:spPr>
        <p:txBody>
          <a:bodyPr wrap="square">
            <a:spAutoFit/>
          </a:bodyPr>
          <a:lstStyle/>
          <a:p>
            <a:r>
              <a:rPr lang="nl-NL" sz="2400" dirty="0">
                <a:cs typeface="Arial"/>
              </a:rPr>
              <a:t>Analyse SWOT</a:t>
            </a:r>
          </a:p>
          <a:p>
            <a:endParaRPr lang="nl-NL" sz="2400" dirty="0">
              <a:cs typeface="Arial"/>
            </a:endParaRPr>
          </a:p>
          <a:p>
            <a:r>
              <a:rPr lang="nl-NL" sz="2400" dirty="0">
                <a:cs typeface="Arial"/>
              </a:rPr>
              <a:t>Als je een SWOT hebt gemaakt moet je verantwoorden waarom je tot deze analyse bent gekomen.</a:t>
            </a:r>
          </a:p>
          <a:p>
            <a:endParaRPr lang="nl-NL" sz="2400" dirty="0">
              <a:cs typeface="Arial"/>
            </a:endParaRPr>
          </a:p>
          <a:p>
            <a:r>
              <a:rPr lang="nl-NL" sz="2400" dirty="0">
                <a:cs typeface="Arial"/>
              </a:rPr>
              <a:t>Wat maakt dat dit de sterke/ zwakke punten, kansen/ bedreigingen zijn.</a:t>
            </a:r>
          </a:p>
          <a:p>
            <a:endParaRPr lang="nl-NL" sz="2400" dirty="0">
              <a:cs typeface="Arial"/>
            </a:endParaRPr>
          </a:p>
          <a:p>
            <a:r>
              <a:rPr lang="nl-NL" sz="2400" dirty="0">
                <a:cs typeface="Arial"/>
              </a:rPr>
              <a:t>Heb je een goede SWOT analyse gemaakt dan kan je van deze analyse uit een verbeterslag maken via de SMART methode</a:t>
            </a:r>
          </a:p>
          <a:p>
            <a:endParaRPr lang="nl-NL" sz="2400" dirty="0">
              <a:cs typeface="Arial"/>
            </a:endParaRPr>
          </a:p>
          <a:p>
            <a:endParaRPr lang="nl-NL" sz="2400" dirty="0">
              <a:cs typeface="Arial"/>
            </a:endParaRPr>
          </a:p>
        </p:txBody>
      </p:sp>
    </p:spTree>
    <p:extLst>
      <p:ext uri="{BB962C8B-B14F-4D97-AF65-F5344CB8AC3E}">
        <p14:creationId xmlns:p14="http://schemas.microsoft.com/office/powerpoint/2010/main" val="269687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260000" cy="1160403"/>
          </a:xfrm>
        </p:spPr>
        <p:txBody>
          <a:bodyPr/>
          <a:lstStyle/>
          <a:p>
            <a:r>
              <a:rPr lang="nl-NL" dirty="0"/>
              <a:t>SWOT analyse</a:t>
            </a:r>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fld id="{25656B75-0D88-4EB7-8E3A-5D535DD9E0C6}" type="datetime1">
              <a:rPr lang="nl-NL" smtClean="0"/>
              <a:pPr/>
              <a:t>18-11-2021</a:t>
            </a:fld>
            <a:endParaRPr lang="nl-NL"/>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lstStyle/>
          <a:p>
            <a:r>
              <a:rPr lang="nl-NL"/>
              <a:t>Onderwerp van de presentatie</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9</a:t>
            </a:fld>
            <a:endParaRPr lang="nl-NL"/>
          </a:p>
        </p:txBody>
      </p:sp>
      <p:sp>
        <p:nvSpPr>
          <p:cNvPr id="2" name="Rechthoek 1">
            <a:extLst>
              <a:ext uri="{FF2B5EF4-FFF2-40B4-BE49-F238E27FC236}">
                <a16:creationId xmlns:a16="http://schemas.microsoft.com/office/drawing/2014/main" id="{C5B2F37D-83D5-4FEC-961F-303EE3B63A6A}"/>
              </a:ext>
            </a:extLst>
          </p:cNvPr>
          <p:cNvSpPr/>
          <p:nvPr/>
        </p:nvSpPr>
        <p:spPr>
          <a:xfrm>
            <a:off x="371475" y="1457266"/>
            <a:ext cx="9728869" cy="2677656"/>
          </a:xfrm>
          <a:prstGeom prst="rect">
            <a:avLst/>
          </a:prstGeom>
        </p:spPr>
        <p:txBody>
          <a:bodyPr wrap="square">
            <a:spAutoFit/>
          </a:bodyPr>
          <a:lstStyle/>
          <a:p>
            <a:r>
              <a:rPr lang="nl-NL" sz="2400" dirty="0">
                <a:cs typeface="Arial"/>
              </a:rPr>
              <a:t>Hieronder een filmpje die je kan helpen met het maken van een SWOT analyse. Natuurlijk zijn op YouTube nog meer voorbeelden te vinden.</a:t>
            </a:r>
          </a:p>
          <a:p>
            <a:endParaRPr lang="nl-NL" sz="2400" dirty="0">
              <a:cs typeface="Arial"/>
            </a:endParaRPr>
          </a:p>
          <a:p>
            <a:r>
              <a:rPr lang="nl-NL" sz="2400" dirty="0">
                <a:cs typeface="Arial"/>
                <a:hlinkClick r:id="rId3"/>
              </a:rPr>
              <a:t>https://www.youtube.com/watch?v=ctpQOouIrO4</a:t>
            </a:r>
            <a:endParaRPr lang="nl-NL" sz="2400" dirty="0">
              <a:cs typeface="Arial"/>
            </a:endParaRPr>
          </a:p>
          <a:p>
            <a:endParaRPr lang="nl-NL" sz="2400" dirty="0">
              <a:cs typeface="Arial"/>
            </a:endParaRPr>
          </a:p>
          <a:p>
            <a:endParaRPr lang="nl-NL" sz="2400" dirty="0">
              <a:cs typeface="Arial"/>
            </a:endParaRPr>
          </a:p>
        </p:txBody>
      </p:sp>
    </p:spTree>
    <p:extLst>
      <p:ext uri="{BB962C8B-B14F-4D97-AF65-F5344CB8AC3E}">
        <p14:creationId xmlns:p14="http://schemas.microsoft.com/office/powerpoint/2010/main" val="254878423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_Powerpoint_Template" id="{6CF14EEB-6C2D-44F6-9B6F-3B3A136E0DC1}" vid="{A3259D04-0B05-473D-9B0E-1BDF1DDFD46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15" ma:contentTypeDescription="Een nieuw document maken." ma:contentTypeScope="" ma:versionID="7179f21fef7c12fda7d2b1110c520d08">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53ebb21b3d66b3914da1512fcb96a065"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LengthInSeconds" ma:index="8"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http://purl.org/dc/terms/"/>
    <ds:schemaRef ds:uri="http://www.w3.org/XML/1998/namespace"/>
    <ds:schemaRef ds:uri="http://schemas.microsoft.com/office/2006/documentManagement/types"/>
    <ds:schemaRef ds:uri="90dad8e8-e9f4-4bab-8d98-c1dd60a18116"/>
    <ds:schemaRef ds:uri="http://purl.org/dc/elements/1.1/"/>
    <ds:schemaRef ds:uri="http://schemas.microsoft.com/office/infopath/2007/PartnerControls"/>
    <ds:schemaRef ds:uri="5a7baa64-63c8-4e50-b88d-0a2b46a4dc7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1C2DE099-3041-4F17-B9F3-21CE90A9A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Yuverta_Powerpoint_Template</Template>
  <TotalTime>55</TotalTime>
  <Words>1030</Words>
  <Application>Microsoft Office PowerPoint</Application>
  <PresentationFormat>Breedbeeld</PresentationFormat>
  <Paragraphs>213</Paragraphs>
  <Slides>18</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Arial Black</vt:lpstr>
      <vt:lpstr>Calibri</vt:lpstr>
      <vt:lpstr>Segoe UI Light</vt:lpstr>
      <vt:lpstr>Wingdings</vt:lpstr>
      <vt:lpstr>Yuverta</vt:lpstr>
      <vt:lpstr>PowerPoint-presentatie</vt:lpstr>
      <vt:lpstr>SWOT analyse SMART doelstelling</vt:lpstr>
      <vt:lpstr>SWOT analyse</vt:lpstr>
      <vt:lpstr>SWOT analyse</vt:lpstr>
      <vt:lpstr>SWOT analyse</vt:lpstr>
      <vt:lpstr>SWOT analyse</vt:lpstr>
      <vt:lpstr>SWOT analyse</vt:lpstr>
      <vt:lpstr>SWOT analyse</vt:lpstr>
      <vt:lpstr>SWOT analyse</vt:lpstr>
      <vt:lpstr>SMART</vt:lpstr>
      <vt:lpstr>SMART</vt:lpstr>
      <vt:lpstr>SMART</vt:lpstr>
      <vt:lpstr>SMART</vt:lpstr>
      <vt:lpstr>SMART</vt:lpstr>
      <vt:lpstr>SMART</vt:lpstr>
      <vt:lpstr>SMART</vt:lpstr>
      <vt:lpstr>SMART</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Herman Peeters</dc:creator>
  <dc:description>Template by HQ Solutions</dc:description>
  <cp:lastModifiedBy>Herman Peeters</cp:lastModifiedBy>
  <cp:revision>10</cp:revision>
  <dcterms:created xsi:type="dcterms:W3CDTF">2021-11-18T14:34:52Z</dcterms:created>
  <dcterms:modified xsi:type="dcterms:W3CDTF">2021-11-18T15:30:22Z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